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2.svg" ContentType="image/svg+xml"/>
  <Override PartName="/ppt/media/image14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72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7" r:id="rId15"/>
    <p:sldId id="271" r:id="rId16"/>
  </p:sldIdLst>
  <p:sldSz cx="18288000" cy="10287000"/>
  <p:notesSz cx="6858000" cy="9144000"/>
  <p:embeddedFontLst>
    <p:embeddedFont>
      <p:font typeface="Poppins Bold" panose="00000800000000000000"/>
      <p:bold r:id="rId20"/>
    </p:embeddedFont>
    <p:embeddedFont>
      <p:font typeface="Poppins" panose="00000500000000000000"/>
      <p:regular r:id="rId21"/>
      <p:bold r:id="rId22"/>
      <p:italic r:id="rId23"/>
      <p:boldItalic r:id="rId24"/>
    </p:embeddedFont>
    <p:embeddedFont>
      <p:font typeface="Calibri" panose="020F0502020204030204"/>
      <p:regular r:id="rId25"/>
      <p:bold r:id="rId26"/>
      <p:italic r:id="rId27"/>
      <p:boldItalic r:id="rId28"/>
    </p:embeddedFont>
    <p:embeddedFont>
      <p:font typeface="League Spartan" panose="00000800000000000000"/>
      <p:bold r:id="rId29"/>
    </p:embeddedFont>
    <p:embeddedFont>
      <p:font typeface="Canva Sans Bold" panose="020B0803030501040103"/>
      <p:bold r:id="rId30"/>
    </p:embeddedFont>
    <p:embeddedFont>
      <p:font typeface="Canva Sans" panose="020B0503030501040103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font" Target="fonts/font12.fntdata"/><Relationship Id="rId30" Type="http://schemas.openxmlformats.org/officeDocument/2006/relationships/font" Target="fonts/font11.fntdata"/><Relationship Id="rId3" Type="http://schemas.openxmlformats.org/officeDocument/2006/relationships/slide" Target="slides/slide1.xml"/><Relationship Id="rId29" Type="http://schemas.openxmlformats.org/officeDocument/2006/relationships/font" Target="fonts/font10.fntdata"/><Relationship Id="rId28" Type="http://schemas.openxmlformats.org/officeDocument/2006/relationships/font" Target="fonts/font9.fntdata"/><Relationship Id="rId27" Type="http://schemas.openxmlformats.org/officeDocument/2006/relationships/font" Target="fonts/font8.fntdata"/><Relationship Id="rId26" Type="http://schemas.openxmlformats.org/officeDocument/2006/relationships/font" Target="fonts/font7.fntdata"/><Relationship Id="rId25" Type="http://schemas.openxmlformats.org/officeDocument/2006/relationships/font" Target="fonts/font6.fntdata"/><Relationship Id="rId24" Type="http://schemas.openxmlformats.org/officeDocument/2006/relationships/font" Target="fonts/font5.fntdata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svg"/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833290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3290" cy="1593725"/>
            </a:xfrm>
            <a:custGeom>
              <a:avLst/>
              <a:gdLst/>
              <a:ahLst/>
              <a:cxnLst/>
              <a:rect l="l" t="t" r="r" b="b"/>
              <a:pathLst>
                <a:path w="2833290" h="1593725">
                  <a:moveTo>
                    <a:pt x="0" y="0"/>
                  </a:moveTo>
                  <a:lnTo>
                    <a:pt x="2833290" y="0"/>
                  </a:lnTo>
                  <a:lnTo>
                    <a:pt x="283329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1">
                <a:alphaModFix amt="26000"/>
              </a:blip>
              <a:stretch>
                <a:fillRect t="-83416" b="-83416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9963843" y="1095375"/>
            <a:ext cx="7295457" cy="4487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670"/>
              </a:lnSpc>
            </a:pPr>
            <a:r>
              <a:rPr lang="en-US" sz="8450" b="1" dirty="0">
                <a:solidFill>
                  <a:srgbClr val="070707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Final</a:t>
            </a:r>
            <a:endParaRPr lang="en-US" sz="8450" b="1" dirty="0">
              <a:solidFill>
                <a:srgbClr val="070707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r">
              <a:lnSpc>
                <a:spcPts val="8670"/>
              </a:lnSpc>
            </a:pPr>
            <a:r>
              <a:rPr lang="en-US" sz="8450" b="1" dirty="0">
                <a:solidFill>
                  <a:srgbClr val="070707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Summary</a:t>
            </a:r>
            <a:endParaRPr lang="en-US" sz="8450" b="1" dirty="0">
              <a:solidFill>
                <a:srgbClr val="070707"/>
              </a:solidFill>
              <a:latin typeface="Poppins Bold" panose="00000800000000000000"/>
              <a:ea typeface="Poppins Bold" panose="00000800000000000000"/>
              <a:cs typeface="Poppins Bold" panose="00000800000000000000"/>
            </a:endParaRPr>
          </a:p>
          <a:p>
            <a:pPr algn="r">
              <a:lnSpc>
                <a:spcPts val="8670"/>
              </a:lnSpc>
            </a:pPr>
            <a:r>
              <a:rPr lang="en-US" sz="8450" b="1" dirty="0">
                <a:solidFill>
                  <a:srgbClr val="070707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of C GUI Calculator</a:t>
            </a:r>
            <a:endParaRPr lang="en-US" sz="8450" b="1" dirty="0">
              <a:solidFill>
                <a:srgbClr val="070707"/>
              </a:solidFill>
              <a:latin typeface="Poppins Bold" panose="00000800000000000000"/>
              <a:ea typeface="Poppins Bold" panose="00000800000000000000"/>
              <a:cs typeface="Poppins Bold" panose="000008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778006" y="5869686"/>
            <a:ext cx="5481294" cy="1109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75"/>
              </a:lnSpc>
            </a:pPr>
            <a:r>
              <a:rPr lang="en-US" sz="3240">
                <a:solidFill>
                  <a:srgbClr val="070707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Calculating various term</a:t>
            </a:r>
            <a:endParaRPr lang="en-US" sz="3240">
              <a:solidFill>
                <a:srgbClr val="070707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r">
              <a:lnSpc>
                <a:spcPts val="4375"/>
              </a:lnSpc>
            </a:pPr>
            <a:r>
              <a:rPr lang="en-US" sz="3240">
                <a:solidFill>
                  <a:srgbClr val="070707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Presentation</a:t>
            </a:r>
            <a:endParaRPr lang="en-US" sz="3240">
              <a:solidFill>
                <a:srgbClr val="070707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0" y="0"/>
            <a:ext cx="8836949" cy="10287000"/>
            <a:chOff x="0" y="0"/>
            <a:chExt cx="1369075" cy="15937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69075" cy="1593725"/>
            </a:xfrm>
            <a:custGeom>
              <a:avLst/>
              <a:gdLst/>
              <a:ahLst/>
              <a:cxnLst/>
              <a:rect l="l" t="t" r="r" b="b"/>
              <a:pathLst>
                <a:path w="1369075" h="1593725">
                  <a:moveTo>
                    <a:pt x="0" y="0"/>
                  </a:moveTo>
                  <a:lnTo>
                    <a:pt x="1369075" y="0"/>
                  </a:lnTo>
                  <a:lnTo>
                    <a:pt x="1369075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1"/>
              <a:stretch>
                <a:fillRect t="-14468" b="-14468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2047666" y="7648819"/>
            <a:ext cx="5211634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CD9F6A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📍 North South University</a:t>
            </a:r>
            <a:endParaRPr lang="en-US" sz="2000">
              <a:solidFill>
                <a:srgbClr val="CD9F6A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CD9F6A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📞 +8801970980064</a:t>
            </a:r>
            <a:endParaRPr lang="en-US" sz="2000">
              <a:solidFill>
                <a:srgbClr val="CD9F6A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232856" y="1125220"/>
            <a:ext cx="14055144" cy="952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4232856" y="1134745"/>
            <a:ext cx="1405514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735171" y="1028700"/>
            <a:ext cx="7552829" cy="10053683"/>
          </a:xfrm>
          <a:custGeom>
            <a:avLst/>
            <a:gdLst/>
            <a:ahLst/>
            <a:cxnLst/>
            <a:rect l="l" t="t" r="r" b="b"/>
            <a:pathLst>
              <a:path w="7552829" h="10053683">
                <a:moveTo>
                  <a:pt x="0" y="0"/>
                </a:moveTo>
                <a:lnTo>
                  <a:pt x="7552829" y="0"/>
                </a:lnTo>
                <a:lnTo>
                  <a:pt x="7552829" y="10053683"/>
                </a:lnTo>
                <a:lnTo>
                  <a:pt x="0" y="1005368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64002" y="951793"/>
            <a:ext cx="8115300" cy="303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00"/>
              </a:lnSpc>
            </a:pPr>
            <a:r>
              <a:rPr lang="en-US" sz="8500" b="1">
                <a:solidFill>
                  <a:srgbClr val="CD9F6A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Calculator </a:t>
            </a:r>
            <a:endParaRPr lang="en-US" sz="8500" b="1">
              <a:solidFill>
                <a:srgbClr val="CD9F6A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11900"/>
              </a:lnSpc>
              <a:spcBef>
                <a:spcPct val="0"/>
              </a:spcBef>
            </a:pPr>
            <a:r>
              <a:rPr lang="en-US" sz="8500" b="1">
                <a:solidFill>
                  <a:srgbClr val="FEFEFE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In Action</a:t>
            </a:r>
            <a:endParaRPr lang="en-US" sz="8500" b="1">
              <a:solidFill>
                <a:srgbClr val="FEFEFE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85568" y="981075"/>
            <a:ext cx="3098160" cy="249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</a:rPr>
              <a:t>C GUI Calculator Summary</a:t>
            </a:r>
            <a:endParaRPr lang="en-US" sz="1600" b="1" dirty="0">
              <a:solidFill>
                <a:srgbClr val="FFFFFF"/>
              </a:solidFill>
              <a:latin typeface="Poppins Bold" panose="00000800000000000000"/>
              <a:ea typeface="Poppins Bold" panose="00000800000000000000"/>
              <a:cs typeface="Poppins Bold" panose="000008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00395" y="4961177"/>
            <a:ext cx="5050790" cy="19677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15"/>
              </a:lnSpc>
            </a:pPr>
            <a:r>
              <a:rPr lang="en-US" sz="240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5 + 3 = 8</a:t>
            </a:r>
            <a:endParaRPr lang="en-US" sz="2400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</a:endParaRPr>
          </a:p>
          <a:p>
            <a:pPr algn="ctr">
              <a:lnSpc>
                <a:spcPts val="3115"/>
              </a:lnSpc>
            </a:pPr>
            <a:r>
              <a:rPr lang="en-US" sz="240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10 - 4 = 6</a:t>
            </a:r>
            <a:endParaRPr lang="en-US" sz="2400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</a:endParaRPr>
          </a:p>
          <a:p>
            <a:pPr algn="ctr">
              <a:lnSpc>
                <a:spcPts val="3115"/>
              </a:lnSpc>
            </a:pPr>
            <a:r>
              <a:rPr lang="en-US" sz="240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7 * 8 = 56</a:t>
            </a:r>
            <a:endParaRPr lang="en-US" sz="2400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</a:endParaRPr>
          </a:p>
          <a:p>
            <a:pPr algn="ctr">
              <a:lnSpc>
                <a:spcPts val="3115"/>
              </a:lnSpc>
            </a:pPr>
            <a:r>
              <a:rPr lang="en-US" sz="240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15 / 3 = 5</a:t>
            </a:r>
            <a:endParaRPr lang="en-US" sz="2400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</a:endParaRPr>
          </a:p>
          <a:p>
            <a:pPr algn="ctr">
              <a:lnSpc>
                <a:spcPts val="3115"/>
              </a:lnSpc>
            </a:pPr>
            <a:r>
              <a:rPr lang="en-US" sz="240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2^4 = 16</a:t>
            </a:r>
            <a:endParaRPr lang="en-US" sz="2400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-417853" y="4229271"/>
            <a:ext cx="647465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200" b="1" dirty="0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📊 Basic Math</a:t>
            </a:r>
            <a:endParaRPr lang="en-US" sz="3200" b="1" dirty="0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076011" y="4179683"/>
            <a:ext cx="5635826" cy="571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200" b="1" dirty="0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🧮 Complex Expressions</a:t>
            </a:r>
            <a:endParaRPr lang="en-US" sz="3200" b="1" dirty="0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706828" y="4865387"/>
            <a:ext cx="4446505" cy="22114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10"/>
              </a:lnSpc>
            </a:pPr>
            <a:r>
              <a:rPr lang="en-US" sz="240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(5 + 3) * 2 = 16</a:t>
            </a:r>
            <a:endParaRPr lang="en-US" sz="2400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</a:endParaRPr>
          </a:p>
          <a:p>
            <a:pPr algn="ctr">
              <a:lnSpc>
                <a:spcPts val="3510"/>
              </a:lnSpc>
            </a:pPr>
            <a:r>
              <a:rPr lang="en-US" sz="240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10 + 2 * 3 = 16</a:t>
            </a:r>
            <a:endParaRPr lang="en-US" sz="2400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</a:endParaRPr>
          </a:p>
          <a:p>
            <a:pPr algn="ctr">
              <a:lnSpc>
                <a:spcPts val="3510"/>
              </a:lnSpc>
            </a:pPr>
            <a:r>
              <a:rPr lang="en-US" sz="240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2^3^2 = 512</a:t>
            </a:r>
            <a:endParaRPr lang="en-US" sz="2400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</a:endParaRPr>
          </a:p>
          <a:p>
            <a:pPr algn="ctr">
              <a:lnSpc>
                <a:spcPts val="3510"/>
              </a:lnSpc>
            </a:pPr>
            <a:r>
              <a:rPr lang="en-US" sz="240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sin(30) + cos(60) = 1</a:t>
            </a:r>
            <a:endParaRPr lang="en-US" sz="2400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</a:endParaRPr>
          </a:p>
          <a:p>
            <a:pPr algn="ctr">
              <a:lnSpc>
                <a:spcPts val="3510"/>
              </a:lnSpc>
            </a:pPr>
            <a:r>
              <a:rPr lang="en-US" sz="240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sqrt(9) + log(10) = 5</a:t>
            </a:r>
            <a:endParaRPr lang="en-US" sz="2400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563357" y="7221529"/>
            <a:ext cx="5453569" cy="571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200" b="1" dirty="0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🔬 Scientific Functions</a:t>
            </a:r>
            <a:endParaRPr lang="en-US" sz="3200" b="1" dirty="0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568619" y="7874166"/>
            <a:ext cx="5464612" cy="2394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65"/>
              </a:lnSpc>
            </a:pPr>
            <a:r>
              <a:rPr lang="en-US" sz="240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sqrt(16) = 4</a:t>
            </a:r>
            <a:endParaRPr lang="en-US" sz="2400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</a:endParaRPr>
          </a:p>
          <a:p>
            <a:pPr algn="ctr">
              <a:lnSpc>
                <a:spcPts val="3765"/>
              </a:lnSpc>
            </a:pPr>
            <a:r>
              <a:rPr lang="en-US" sz="240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sin(30) = 0.5</a:t>
            </a:r>
            <a:endParaRPr lang="en-US" sz="2400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</a:endParaRPr>
          </a:p>
          <a:p>
            <a:pPr algn="ctr">
              <a:lnSpc>
                <a:spcPts val="3765"/>
              </a:lnSpc>
            </a:pPr>
            <a:r>
              <a:rPr lang="en-US" sz="240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cos(60) = 0.5</a:t>
            </a:r>
            <a:endParaRPr lang="en-US" sz="2400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</a:endParaRPr>
          </a:p>
          <a:p>
            <a:pPr algn="ctr">
              <a:lnSpc>
                <a:spcPts val="3765"/>
              </a:lnSpc>
            </a:pPr>
            <a:r>
              <a:rPr lang="en-US" sz="240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log(100) = 2</a:t>
            </a:r>
            <a:endParaRPr lang="en-US" sz="2400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</a:endParaRPr>
          </a:p>
          <a:p>
            <a:pPr algn="ctr">
              <a:lnSpc>
                <a:spcPts val="3765"/>
              </a:lnSpc>
            </a:pPr>
            <a:r>
              <a:rPr lang="en-US" sz="240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ln(2.718) ≈ 1</a:t>
            </a:r>
            <a:endParaRPr lang="en-US" sz="2400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</a:endParaRPr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232856" y="1125220"/>
            <a:ext cx="14055144" cy="952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4232856" y="1134745"/>
            <a:ext cx="1405514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4238930" y="2567158"/>
            <a:ext cx="4235323" cy="6356958"/>
          </a:xfrm>
          <a:custGeom>
            <a:avLst/>
            <a:gdLst/>
            <a:ahLst/>
            <a:cxnLst/>
            <a:rect l="l" t="t" r="r" b="b"/>
            <a:pathLst>
              <a:path w="4235323" h="6356958">
                <a:moveTo>
                  <a:pt x="0" y="0"/>
                </a:moveTo>
                <a:lnTo>
                  <a:pt x="4235324" y="0"/>
                </a:lnTo>
                <a:lnTo>
                  <a:pt x="4235324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270866"/>
            <a:ext cx="15037913" cy="1527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00"/>
              </a:lnSpc>
              <a:spcBef>
                <a:spcPct val="0"/>
              </a:spcBef>
            </a:pPr>
            <a:r>
              <a:rPr lang="en-US" sz="8500" b="1">
                <a:solidFill>
                  <a:srgbClr val="CD9F6A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User</a:t>
            </a:r>
            <a:r>
              <a:rPr lang="en-US" sz="85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</a:t>
            </a:r>
            <a:r>
              <a:rPr lang="en-US" sz="8500" b="1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Experience Design</a:t>
            </a:r>
            <a:endParaRPr lang="en-US" sz="8500" b="1">
              <a:solidFill>
                <a:srgbClr val="FFFFFF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99304" y="3074266"/>
            <a:ext cx="5840229" cy="643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3200" b="1" dirty="0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🎨 Clean Interface</a:t>
            </a:r>
            <a:endParaRPr lang="en-US" sz="320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214175" y="3052700"/>
            <a:ext cx="6209030" cy="641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3200" b="1" dirty="0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⌨️ Keyboard Support</a:t>
            </a:r>
            <a:endParaRPr lang="en-US" sz="3200" b="1" dirty="0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73367" y="6397668"/>
            <a:ext cx="6375921" cy="6676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🧠 Smart Behavior</a:t>
            </a:r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8106345" y="6311405"/>
            <a:ext cx="6388282" cy="6676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3200" b="1" dirty="0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🌐 Cross-Platform</a:t>
            </a:r>
            <a:endParaRPr lang="en-US" sz="3200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94933" y="3877002"/>
            <a:ext cx="6568204" cy="2112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 panose="020B0604020202020204"/>
              <a:buChar char="•"/>
            </a:pPr>
            <a:r>
              <a:rPr lang="en-US" sz="280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Familiar calculator layout</a:t>
            </a:r>
            <a:endParaRPr lang="en-US" sz="2800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</a:endParaRPr>
          </a:p>
          <a:p>
            <a:pPr marL="647700" lvl="1" indent="-323850" algn="l">
              <a:lnSpc>
                <a:spcPts val="4200"/>
              </a:lnSpc>
              <a:buFont typeface="Arial" panose="020B0604020202020204"/>
              <a:buChar char="•"/>
            </a:pPr>
            <a:r>
              <a:rPr lang="en-US" sz="280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Large, readable display</a:t>
            </a:r>
            <a:endParaRPr lang="en-US" sz="2800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</a:endParaRPr>
          </a:p>
          <a:p>
            <a:pPr marL="647700" lvl="1" indent="-323850" algn="l">
              <a:lnSpc>
                <a:spcPts val="4200"/>
              </a:lnSpc>
              <a:buFont typeface="Arial" panose="020B0604020202020204"/>
              <a:buChar char="•"/>
            </a:pPr>
            <a:r>
              <a:rPr lang="en-US" sz="280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Consistent button sizes</a:t>
            </a:r>
            <a:endParaRPr lang="en-US" sz="2800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</a:endParaRPr>
          </a:p>
          <a:p>
            <a:pPr marL="647700" lvl="1" indent="-323850" algn="l">
              <a:lnSpc>
                <a:spcPts val="4200"/>
              </a:lnSpc>
              <a:buFont typeface="Arial" panose="020B0604020202020204"/>
              <a:buChar char="•"/>
            </a:pPr>
            <a:r>
              <a:rPr lang="en-US" sz="280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Professional styling</a:t>
            </a:r>
            <a:endParaRPr lang="en-US" sz="2800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288505" y="3887762"/>
            <a:ext cx="5952241" cy="2114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 panose="020B0604020202020204"/>
              <a:buChar char="•"/>
            </a:pPr>
            <a:r>
              <a:rPr lang="en-US" sz="280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Enter key for calculations</a:t>
            </a:r>
            <a:endParaRPr lang="en-US" sz="2800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</a:endParaRPr>
          </a:p>
          <a:p>
            <a:pPr marL="647700" lvl="1" indent="-323850">
              <a:lnSpc>
                <a:spcPts val="4200"/>
              </a:lnSpc>
              <a:buFont typeface="Arial" panose="020B0604020202020204"/>
              <a:buChar char="•"/>
            </a:pPr>
            <a:r>
              <a:rPr lang="en-US" sz="280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Backspace for corrections</a:t>
            </a:r>
            <a:endParaRPr lang="en-US" sz="2800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</a:endParaRPr>
          </a:p>
          <a:p>
            <a:pPr marL="647700" lvl="1" indent="-323850">
              <a:lnSpc>
                <a:spcPts val="4200"/>
              </a:lnSpc>
              <a:buFont typeface="Arial" panose="020B0604020202020204"/>
              <a:buChar char="•"/>
            </a:pPr>
            <a:r>
              <a:rPr lang="en-US" sz="280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Number keys work directly</a:t>
            </a:r>
            <a:endParaRPr lang="en-US" sz="2800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</a:endParaRPr>
          </a:p>
          <a:p>
            <a:pPr marL="647700" lvl="1" indent="-323850">
              <a:lnSpc>
                <a:spcPts val="4200"/>
              </a:lnSpc>
              <a:buFont typeface="Arial" panose="020B0604020202020204"/>
              <a:buChar char="•"/>
            </a:pPr>
            <a:r>
              <a:rPr lang="en-US" sz="280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Operator keys supported</a:t>
            </a:r>
            <a:endParaRPr lang="en-US" sz="2800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72979" y="7167875"/>
            <a:ext cx="7242393" cy="2387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23595" lvl="1" indent="-457200" algn="l">
              <a:lnSpc>
                <a:spcPts val="4760"/>
              </a:lnSpc>
              <a:buFont typeface="Arial" panose="020B0604020202020204"/>
              <a:buChar char="•"/>
            </a:pPr>
            <a:r>
              <a:rPr lang="en-US" sz="280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Auto-clear after results</a:t>
            </a:r>
            <a:endParaRPr lang="en-US" sz="2800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</a:endParaRPr>
          </a:p>
          <a:p>
            <a:pPr marL="823595" lvl="1" indent="-457200" algn="l">
              <a:lnSpc>
                <a:spcPts val="4760"/>
              </a:lnSpc>
              <a:buFont typeface="Arial" panose="020B0604020202020204"/>
              <a:buChar char="•"/>
            </a:pPr>
            <a:r>
              <a:rPr lang="en-US" sz="280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Continue calculations with operators</a:t>
            </a:r>
            <a:endParaRPr lang="en-US" sz="2800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</a:endParaRPr>
          </a:p>
          <a:p>
            <a:pPr marL="823595" lvl="1" indent="-457200" algn="l">
              <a:lnSpc>
                <a:spcPts val="4760"/>
              </a:lnSpc>
              <a:buFont typeface="Arial" panose="020B0604020202020204"/>
              <a:buChar char="•"/>
            </a:pPr>
            <a:r>
              <a:rPr lang="en-US" sz="280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Right-aligned text display</a:t>
            </a:r>
            <a:endParaRPr lang="en-US" sz="2800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</a:endParaRPr>
          </a:p>
          <a:p>
            <a:pPr marL="823595" lvl="1" indent="-457200" algn="l">
              <a:lnSpc>
                <a:spcPts val="4760"/>
              </a:lnSpc>
              <a:buFont typeface="Arial" panose="020B0604020202020204"/>
              <a:buChar char="•"/>
            </a:pPr>
            <a:r>
              <a:rPr lang="en-US" sz="280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Error state handling</a:t>
            </a:r>
            <a:endParaRPr lang="en-US" sz="2800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383825" y="7165316"/>
            <a:ext cx="6214786" cy="21932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81050" lvl="1" indent="-457200">
              <a:lnSpc>
                <a:spcPts val="4200"/>
              </a:lnSpc>
              <a:buFont typeface="Arial" panose="020B0604020202020204"/>
              <a:buChar char="•"/>
            </a:pPr>
            <a:r>
              <a:rPr lang="en-US" sz="280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Works on Windows</a:t>
            </a:r>
            <a:endParaRPr lang="en-US" sz="2800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781050" lvl="1" indent="-457200" algn="l">
              <a:lnSpc>
                <a:spcPts val="4200"/>
              </a:lnSpc>
              <a:buFont typeface="Arial" panose="020B0604020202020204"/>
              <a:buChar char="•"/>
            </a:pPr>
            <a:r>
              <a:rPr lang="en-US" sz="280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Runs on macOS</a:t>
            </a:r>
            <a:endParaRPr lang="en-US" sz="2800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</a:endParaRPr>
          </a:p>
          <a:p>
            <a:pPr marL="781050" lvl="1" indent="-457200" algn="l">
              <a:lnSpc>
                <a:spcPts val="4200"/>
              </a:lnSpc>
              <a:buFont typeface="Arial" panose="020B0604020202020204"/>
              <a:buChar char="•"/>
            </a:pPr>
            <a:r>
              <a:rPr lang="en-US" sz="280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Compatible with Linux</a:t>
            </a:r>
            <a:endParaRPr lang="en-US" sz="2800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</a:endParaRPr>
          </a:p>
          <a:p>
            <a:pPr marL="781050" lvl="1" indent="-457200" algn="l"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80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GTK+ 3 portability</a:t>
            </a:r>
            <a:endParaRPr lang="en-US" sz="2800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901626" y="985056"/>
            <a:ext cx="3098160" cy="242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C GUI Calculator Summary</a:t>
            </a:r>
            <a:endParaRPr lang="en-US" sz="1400" b="1" dirty="0">
              <a:solidFill>
                <a:srgbClr val="FFFFFF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232856" y="1125220"/>
            <a:ext cx="14055144" cy="952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-9337" y="-61104"/>
            <a:ext cx="18304512" cy="1113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sz="6500" b="1">
                <a:solidFill>
                  <a:srgbClr val="CD9F6A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Challenges</a:t>
            </a:r>
            <a:r>
              <a:rPr lang="en-US" sz="6500" b="1" dirty="0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</a:t>
            </a:r>
            <a:r>
              <a:rPr lang="en-US" sz="6500" b="1">
                <a:solidFill>
                  <a:srgbClr val="FEFEFE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We Overcame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-25140" y="1609306"/>
            <a:ext cx="9303880" cy="6002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4000" b="1" dirty="0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🚧 Technical Challenges</a:t>
            </a:r>
            <a:endParaRPr lang="en-US" sz="4000" b="1" dirty="0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-32531" y="2959009"/>
            <a:ext cx="9289703" cy="5882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15"/>
              </a:lnSpc>
            </a:pPr>
            <a:r>
              <a:rPr lang="en-US" sz="3200" b="1" dirty="0">
                <a:solidFill>
                  <a:srgbClr val="CD9F6A"/>
                </a:solidFill>
                <a:latin typeface="Poppins Bold" panose="00000800000000000000"/>
                <a:ea typeface="League Spartan" panose="00000800000000000000"/>
                <a:cs typeface="Poppins Bold" panose="00000800000000000000"/>
                <a:sym typeface="League Spartan" panose="00000800000000000000"/>
              </a:rPr>
              <a:t>Expression Parsing</a:t>
            </a:r>
            <a:endParaRPr lang="en-US" sz="3200" dirty="0">
              <a:solidFill>
                <a:srgbClr val="FFFFFF"/>
              </a:solidFill>
              <a:latin typeface="League Spartan" panose="00000800000000000000"/>
              <a:ea typeface="League Spartan" panose="00000800000000000000"/>
              <a:cs typeface="Poppins Bold" panose="00000800000000000000"/>
              <a:sym typeface="League Spartan" panose="00000800000000000000"/>
            </a:endParaRPr>
          </a:p>
          <a:p>
            <a:pPr algn="ctr">
              <a:lnSpc>
                <a:spcPts val="4215"/>
              </a:lnSpc>
            </a:pPr>
            <a:r>
              <a:rPr lang="en-US" sz="2400" dirty="0">
                <a:solidFill>
                  <a:schemeClr val="bg1"/>
                </a:solidFill>
                <a:latin typeface="League Spartan" panose="00000800000000000000"/>
                <a:ea typeface="League Spartan" panose="00000800000000000000"/>
                <a:cs typeface="Poppins Bold" panose="00000800000000000000"/>
                <a:sym typeface="League Spartan" panose="00000800000000000000"/>
              </a:rPr>
              <a:t>Problem</a:t>
            </a:r>
            <a:r>
              <a:rPr lang="en-US" sz="2400" dirty="0">
                <a:solidFill>
                  <a:schemeClr val="bg1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: Understanding "2+3*4" = 14</a:t>
            </a:r>
            <a:endParaRPr lang="en-US" sz="2400" dirty="0">
              <a:solidFill>
                <a:schemeClr val="bg1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</a:endParaRPr>
          </a:p>
          <a:p>
            <a:pPr algn="ctr">
              <a:lnSpc>
                <a:spcPts val="4215"/>
              </a:lnSpc>
            </a:pPr>
            <a:r>
              <a:rPr lang="en-US" sz="2400" dirty="0">
                <a:solidFill>
                  <a:schemeClr val="bg1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Solution: Implemented Shunting Yard algorithm</a:t>
            </a:r>
            <a:endParaRPr lang="en-US" sz="2400" dirty="0">
              <a:solidFill>
                <a:schemeClr val="bg1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</a:endParaRPr>
          </a:p>
          <a:p>
            <a:pPr algn="ctr">
              <a:lnSpc>
                <a:spcPts val="4215"/>
              </a:lnSpc>
            </a:pPr>
            <a:endParaRPr lang="en-US" sz="2400" dirty="0">
              <a:solidFill>
                <a:schemeClr val="bg1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  <a:p>
            <a:pPr algn="ctr">
              <a:lnSpc>
                <a:spcPts val="4215"/>
              </a:lnSpc>
            </a:pPr>
            <a:r>
              <a:rPr lang="en-US" sz="3200" b="1" dirty="0">
                <a:solidFill>
                  <a:srgbClr val="CD9F6A"/>
                </a:solidFill>
                <a:latin typeface="Poppins Bold" panose="00000800000000000000"/>
                <a:ea typeface="League Spartan" panose="00000800000000000000"/>
                <a:cs typeface="Poppins Bold" panose="00000800000000000000"/>
                <a:sym typeface="League Spartan" panose="00000800000000000000"/>
              </a:rPr>
              <a:t>Memory Management</a:t>
            </a:r>
            <a:endParaRPr lang="en-US" sz="3200" dirty="0">
              <a:solidFill>
                <a:schemeClr val="bg1"/>
              </a:solidFill>
              <a:latin typeface="Poppins Bold" panose="00000800000000000000"/>
              <a:ea typeface="League Spartan" panose="00000800000000000000"/>
              <a:cs typeface="Poppins Bold" panose="00000800000000000000"/>
              <a:sym typeface="League Spartan" panose="00000800000000000000"/>
            </a:endParaRPr>
          </a:p>
          <a:p>
            <a:pPr algn="ctr">
              <a:lnSpc>
                <a:spcPts val="4215"/>
              </a:lnSpc>
            </a:pPr>
            <a:r>
              <a:rPr lang="en-US" sz="2400" dirty="0">
                <a:solidFill>
                  <a:schemeClr val="bg1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Problem: Preventing crashes and leaks</a:t>
            </a:r>
            <a:endParaRPr lang="en-US" sz="2400" dirty="0">
              <a:solidFill>
                <a:schemeClr val="bg1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</a:endParaRPr>
          </a:p>
          <a:p>
            <a:pPr algn="ctr">
              <a:lnSpc>
                <a:spcPts val="4215"/>
              </a:lnSpc>
            </a:pPr>
            <a:r>
              <a:rPr lang="en-US" sz="2400" dirty="0">
                <a:solidFill>
                  <a:schemeClr val="bg1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Solution: Dynamic arrays with proper cleanup</a:t>
            </a:r>
            <a:endParaRPr lang="en-US" sz="2400" dirty="0">
              <a:solidFill>
                <a:schemeClr val="bg1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</a:endParaRPr>
          </a:p>
          <a:p>
            <a:pPr algn="ctr">
              <a:lnSpc>
                <a:spcPts val="4215"/>
              </a:lnSpc>
            </a:pPr>
            <a:endParaRPr lang="en-US" sz="2400" dirty="0">
              <a:solidFill>
                <a:schemeClr val="bg1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  <a:p>
            <a:pPr algn="ctr">
              <a:lnSpc>
                <a:spcPts val="4215"/>
              </a:lnSpc>
            </a:pPr>
            <a:r>
              <a:rPr lang="en-US" sz="3200" b="1" dirty="0">
                <a:solidFill>
                  <a:srgbClr val="CD9F6A"/>
                </a:solidFill>
                <a:latin typeface="Poppins Bold" panose="00000800000000000000"/>
                <a:ea typeface="League Spartan" panose="00000800000000000000"/>
                <a:cs typeface="Poppins Bold" panose="00000800000000000000"/>
                <a:sym typeface="League Spartan" panose="00000800000000000000"/>
              </a:rPr>
              <a:t>GUI Design</a:t>
            </a:r>
            <a:endParaRPr lang="en-US" sz="2400" dirty="0">
              <a:solidFill>
                <a:srgbClr val="FFFFFF"/>
              </a:solidFill>
              <a:latin typeface="League Spartan" panose="00000800000000000000"/>
              <a:ea typeface="League Spartan" panose="00000800000000000000"/>
              <a:cs typeface="Poppins Bold" panose="00000800000000000000"/>
              <a:sym typeface="League Spartan" panose="00000800000000000000"/>
            </a:endParaRPr>
          </a:p>
          <a:p>
            <a:pPr algn="ctr">
              <a:lnSpc>
                <a:spcPts val="4215"/>
              </a:lnSpc>
            </a:pPr>
            <a:r>
              <a:rPr lang="en-US" sz="2400" dirty="0">
                <a:solidFill>
                  <a:schemeClr val="bg1"/>
                </a:solidFill>
                <a:latin typeface="League Spartan" panose="00000800000000000000"/>
                <a:ea typeface="League Spartan" panose="00000800000000000000"/>
                <a:cs typeface="Poppins Bold" panose="00000800000000000000"/>
                <a:sym typeface="League Spartan" panose="00000800000000000000"/>
              </a:rPr>
              <a:t>Problem</a:t>
            </a:r>
            <a:r>
              <a:rPr lang="en-US" sz="2400" dirty="0">
                <a:solidFill>
                  <a:schemeClr val="bg1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: Making it look professional</a:t>
            </a:r>
            <a:endParaRPr lang="en-US" sz="2400" dirty="0">
              <a:solidFill>
                <a:schemeClr val="bg1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</a:endParaRPr>
          </a:p>
          <a:p>
            <a:pPr algn="ctr">
              <a:lnSpc>
                <a:spcPts val="4215"/>
              </a:lnSpc>
            </a:pPr>
            <a:r>
              <a:rPr lang="en-US" sz="2400" dirty="0">
                <a:solidFill>
                  <a:schemeClr val="bg1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Solution: Studied GTK+ documentation thoroughly</a:t>
            </a:r>
            <a:endParaRPr lang="en-US" sz="2400" dirty="0">
              <a:solidFill>
                <a:schemeClr val="bg1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262506" y="1613010"/>
            <a:ext cx="9000939" cy="6002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4000" b="1" dirty="0">
                <a:solidFill>
                  <a:srgbClr val="FEFEFE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👥 Team Challenges</a:t>
            </a:r>
            <a:endParaRPr lang="en-US" sz="4000" b="1" dirty="0">
              <a:solidFill>
                <a:srgbClr val="FEFEFE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262505" y="3131537"/>
            <a:ext cx="9025495" cy="5572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15"/>
              </a:lnSpc>
            </a:pPr>
            <a:r>
              <a:rPr lang="en-US" sz="3200" dirty="0">
                <a:solidFill>
                  <a:srgbClr val="CD9F6A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Code Coordination</a:t>
            </a:r>
            <a:endParaRPr lang="en-US" sz="3200" dirty="0">
              <a:ea typeface="Calibri" panose="020F0502020204030204"/>
              <a:cs typeface="Calibri" panose="020F0502020204030204"/>
            </a:endParaRPr>
          </a:p>
          <a:p>
            <a:pPr algn="ctr">
              <a:lnSpc>
                <a:spcPts val="2940"/>
              </a:lnSpc>
            </a:pPr>
            <a:r>
              <a:rPr lang="en-US" sz="2400" dirty="0">
                <a:solidFill>
                  <a:schemeClr val="bg1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Problem: 5 people, one codebase</a:t>
            </a:r>
            <a:endParaRPr lang="en-US" sz="2400" dirty="0">
              <a:solidFill>
                <a:schemeClr val="bg1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</a:endParaRPr>
          </a:p>
          <a:p>
            <a:pPr algn="ctr">
              <a:lnSpc>
                <a:spcPts val="2940"/>
              </a:lnSpc>
            </a:pPr>
            <a:r>
              <a:rPr lang="en-US" sz="2400" dirty="0">
                <a:solidFill>
                  <a:schemeClr val="bg1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Solution: Git version control workflow</a:t>
            </a:r>
            <a:endParaRPr lang="en-US" sz="2400" dirty="0">
              <a:solidFill>
                <a:schemeClr val="bg1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</a:endParaRPr>
          </a:p>
          <a:p>
            <a:pPr algn="ctr">
              <a:lnSpc>
                <a:spcPts val="4215"/>
              </a:lnSpc>
            </a:pPr>
            <a:endParaRPr lang="en-US" sz="2400" dirty="0">
              <a:solidFill>
                <a:srgbClr val="CD9F6A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</a:endParaRPr>
          </a:p>
          <a:p>
            <a:pPr algn="ctr">
              <a:lnSpc>
                <a:spcPts val="4215"/>
              </a:lnSpc>
            </a:pPr>
            <a:r>
              <a:rPr lang="en-US" sz="3200" dirty="0">
                <a:solidFill>
                  <a:srgbClr val="CD9F6A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Task Division</a:t>
            </a:r>
            <a:endParaRPr lang="en-US" sz="3200" dirty="0">
              <a:solidFill>
                <a:srgbClr val="CD9F6A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</a:endParaRPr>
          </a:p>
          <a:p>
            <a:pPr algn="ctr">
              <a:lnSpc>
                <a:spcPts val="4215"/>
              </a:lnSpc>
            </a:pPr>
            <a:r>
              <a:rPr lang="en-US" sz="2400" dirty="0">
                <a:solidFill>
                  <a:schemeClr val="bg1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Problem: Splitting work effectively</a:t>
            </a:r>
            <a:endParaRPr lang="en-US" sz="2400" dirty="0">
              <a:solidFill>
                <a:schemeClr val="bg1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</a:endParaRPr>
          </a:p>
          <a:p>
            <a:pPr algn="ctr">
              <a:lnSpc>
                <a:spcPts val="4215"/>
              </a:lnSpc>
            </a:pPr>
            <a:r>
              <a:rPr lang="en-US" sz="2400" dirty="0">
                <a:solidFill>
                  <a:schemeClr val="bg1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Solution: Modular architecture design</a:t>
            </a:r>
            <a:endParaRPr lang="en-US" sz="2400" dirty="0">
              <a:solidFill>
                <a:schemeClr val="bg1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</a:endParaRPr>
          </a:p>
          <a:p>
            <a:pPr algn="ctr">
              <a:lnSpc>
                <a:spcPts val="4215"/>
              </a:lnSpc>
            </a:pPr>
            <a:endParaRPr lang="en-US" sz="3010">
              <a:solidFill>
                <a:srgbClr val="CD9F6A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  <a:p>
            <a:pPr algn="ctr">
              <a:lnSpc>
                <a:spcPts val="4215"/>
              </a:lnSpc>
            </a:pPr>
            <a:r>
              <a:rPr lang="en-US" sz="3200" dirty="0">
                <a:solidFill>
                  <a:srgbClr val="CD9F6A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Testing &amp; Debugging</a:t>
            </a:r>
            <a:endParaRPr lang="en-US" sz="3200" dirty="0">
              <a:solidFill>
                <a:srgbClr val="CD9F6A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</a:endParaRPr>
          </a:p>
          <a:p>
            <a:pPr algn="ctr">
              <a:lnSpc>
                <a:spcPts val="4215"/>
              </a:lnSpc>
            </a:pPr>
            <a:r>
              <a:rPr lang="en-US" sz="2400" dirty="0">
                <a:solidFill>
                  <a:schemeClr val="bg1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Problem: Finding edge cases</a:t>
            </a:r>
            <a:endParaRPr lang="en-US" sz="2400" dirty="0">
              <a:solidFill>
                <a:schemeClr val="bg1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</a:endParaRPr>
          </a:p>
          <a:p>
            <a:pPr algn="ctr">
              <a:lnSpc>
                <a:spcPts val="4215"/>
              </a:lnSpc>
            </a:pPr>
            <a:r>
              <a:rPr lang="en-US" sz="2400" dirty="0">
                <a:solidFill>
                  <a:schemeClr val="bg1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Solution: Systematic testing approach</a:t>
            </a:r>
            <a:endParaRPr lang="en-US" sz="2400" dirty="0">
              <a:solidFill>
                <a:schemeClr val="bg1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9238123" y="2951461"/>
            <a:ext cx="43132" cy="796804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6"/>
          <p:cNvSpPr txBox="1"/>
          <p:nvPr/>
        </p:nvSpPr>
        <p:spPr>
          <a:xfrm>
            <a:off x="901626" y="985056"/>
            <a:ext cx="3098160" cy="242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C GUI Calculator Summary</a:t>
            </a:r>
            <a:endParaRPr lang="en-US" sz="1400" b="1" dirty="0">
              <a:solidFill>
                <a:srgbClr val="FFFFFF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373494" y="487045"/>
            <a:ext cx="14055144" cy="952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4126860" y="1859994"/>
            <a:ext cx="1405514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28700" y="1769352"/>
            <a:ext cx="6689563" cy="7787251"/>
            <a:chOff x="0" y="0"/>
            <a:chExt cx="1369075" cy="15937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69075" cy="1593725"/>
            </a:xfrm>
            <a:custGeom>
              <a:avLst/>
              <a:gdLst/>
              <a:ahLst/>
              <a:cxnLst/>
              <a:rect l="l" t="t" r="r" b="b"/>
              <a:pathLst>
                <a:path w="1369075" h="1593725">
                  <a:moveTo>
                    <a:pt x="0" y="0"/>
                  </a:moveTo>
                  <a:lnTo>
                    <a:pt x="1369075" y="0"/>
                  </a:lnTo>
                  <a:lnTo>
                    <a:pt x="1369075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1"/>
              <a:stretch>
                <a:fillRect t="-14347" b="-14347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8240997" y="7361500"/>
            <a:ext cx="10051459" cy="2201573"/>
          </a:xfrm>
          <a:custGeom>
            <a:avLst/>
            <a:gdLst/>
            <a:ahLst/>
            <a:cxnLst/>
            <a:rect l="l" t="t" r="r" b="b"/>
            <a:pathLst>
              <a:path w="7592931" h="2503497">
                <a:moveTo>
                  <a:pt x="0" y="0"/>
                </a:moveTo>
                <a:lnTo>
                  <a:pt x="7592931" y="0"/>
                </a:lnTo>
                <a:lnTo>
                  <a:pt x="7592931" y="2503497"/>
                </a:lnTo>
                <a:lnTo>
                  <a:pt x="0" y="2503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8817" r="-26129" b="-213725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715266" y="493155"/>
            <a:ext cx="10579204" cy="1177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 b="1" dirty="0">
                <a:solidFill>
                  <a:srgbClr val="FEFEFE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Project</a:t>
            </a:r>
            <a:r>
              <a:rPr lang="en-US" sz="6900" b="1" dirty="0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</a:t>
            </a:r>
            <a:r>
              <a:rPr lang="en-US" sz="6900" b="1" dirty="0">
                <a:solidFill>
                  <a:srgbClr val="CD9F6A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Success!</a:t>
            </a: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232851" y="1859508"/>
            <a:ext cx="10059605" cy="877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80"/>
              </a:lnSpc>
            </a:pPr>
            <a:r>
              <a:rPr lang="en-US" sz="5200" b="1" dirty="0">
                <a:solidFill>
                  <a:srgbClr val="CD9F6A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What We Accomplished</a:t>
            </a:r>
            <a:endParaRPr lang="en-US" dirty="0"/>
          </a:p>
        </p:txBody>
      </p:sp>
      <p:sp>
        <p:nvSpPr>
          <p:cNvPr id="9" name="TextBox 9"/>
          <p:cNvSpPr txBox="1"/>
          <p:nvPr/>
        </p:nvSpPr>
        <p:spPr>
          <a:xfrm>
            <a:off x="7952492" y="2905113"/>
            <a:ext cx="10335508" cy="2712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0400" lvl="1" indent="-330200" algn="l">
              <a:lnSpc>
                <a:spcPts val="4285"/>
              </a:lnSpc>
              <a:buFont typeface="Arial" panose="020B0604020202020204"/>
              <a:buChar char="•"/>
            </a:pPr>
            <a:r>
              <a:rPr lang="en-US" sz="280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Built a fully functional scientific calculator</a:t>
            </a:r>
            <a:endParaRPr lang="en-US" sz="2800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</a:endParaRPr>
          </a:p>
          <a:p>
            <a:pPr marL="660400" lvl="1" indent="-330200" algn="l">
              <a:lnSpc>
                <a:spcPts val="4285"/>
              </a:lnSpc>
              <a:buFont typeface="Arial" panose="020B0604020202020204"/>
              <a:buChar char="•"/>
            </a:pPr>
            <a:r>
              <a:rPr lang="en-US" sz="280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Implemented complex algorithms from scratch</a:t>
            </a:r>
            <a:endParaRPr lang="en-US" sz="2800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</a:endParaRPr>
          </a:p>
          <a:p>
            <a:pPr marL="660400" lvl="1" indent="-330200" algn="l">
              <a:lnSpc>
                <a:spcPts val="4285"/>
              </a:lnSpc>
              <a:buFont typeface="Arial" panose="020B0604020202020204"/>
              <a:buChar char="•"/>
            </a:pPr>
            <a:r>
              <a:rPr lang="en-US" sz="280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Created an intuitive user interface</a:t>
            </a:r>
            <a:endParaRPr lang="en-US" sz="2800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</a:endParaRPr>
          </a:p>
          <a:p>
            <a:pPr marL="660400" lvl="1" indent="-330200" algn="l">
              <a:lnSpc>
                <a:spcPts val="4285"/>
              </a:lnSpc>
              <a:buFont typeface="Arial" panose="020B0604020202020204"/>
              <a:buChar char="•"/>
            </a:pPr>
            <a:r>
              <a:rPr lang="en-US" sz="280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Achieved robust error handling</a:t>
            </a:r>
            <a:endParaRPr lang="en-US" sz="2800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</a:endParaRPr>
          </a:p>
          <a:p>
            <a:pPr marL="660400" lvl="1" indent="-330200" algn="l">
              <a:lnSpc>
                <a:spcPts val="4285"/>
              </a:lnSpc>
              <a:buFont typeface="Arial" panose="020B0604020202020204"/>
              <a:buChar char="•"/>
            </a:pPr>
            <a:r>
              <a:rPr lang="en-US" sz="280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Developed cross-platform compatibility</a:t>
            </a:r>
            <a:endParaRPr lang="en-US" sz="2800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235847" y="6166011"/>
            <a:ext cx="10044780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80"/>
              </a:lnSpc>
            </a:pPr>
            <a:r>
              <a:rPr lang="en-US" sz="5200" b="1">
                <a:solidFill>
                  <a:srgbClr val="CD9F6A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Personal Growth</a:t>
            </a:r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8661574" y="7766762"/>
            <a:ext cx="9115895" cy="1280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5"/>
              </a:lnSpc>
            </a:pPr>
            <a:r>
              <a:rPr lang="en-US" sz="243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This project bridged the gap between theoretical computer science and practical application development. We're proud of creating a tool that's both functional and educational!</a:t>
            </a:r>
            <a:endParaRPr lang="en-US" dirty="0"/>
          </a:p>
        </p:txBody>
      </p:sp>
      <p:sp>
        <p:nvSpPr>
          <p:cNvPr id="13" name="TextBox 6"/>
          <p:cNvSpPr txBox="1"/>
          <p:nvPr/>
        </p:nvSpPr>
        <p:spPr>
          <a:xfrm>
            <a:off x="901626" y="381207"/>
            <a:ext cx="3098160" cy="242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C GUI Calculator Summary</a:t>
            </a:r>
            <a:endParaRPr lang="en-US" sz="1400" b="1" dirty="0">
              <a:solidFill>
                <a:srgbClr val="FFFFFF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081" y="1505398"/>
            <a:ext cx="18280971" cy="1449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  <a:spcBef>
                <a:spcPct val="0"/>
              </a:spcBef>
            </a:pPr>
            <a:r>
              <a:rPr lang="en-US" sz="8500" b="1">
                <a:solidFill>
                  <a:srgbClr val="CD9F6A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THANK </a:t>
            </a:r>
            <a:r>
              <a:rPr lang="en-US" sz="8500" b="1">
                <a:solidFill>
                  <a:srgbClr val="FEFEFE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YOU!</a:t>
            </a:r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6909" y="9174216"/>
            <a:ext cx="18277356" cy="3827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</a:rPr>
              <a:t>Scan the QR code if your are interested.</a:t>
            </a:r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4232856" y="1125220"/>
            <a:ext cx="14055144" cy="952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flipV="1">
            <a:off x="4232856" y="1134745"/>
            <a:ext cx="1405514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6"/>
          <p:cNvSpPr txBox="1"/>
          <p:nvPr/>
        </p:nvSpPr>
        <p:spPr>
          <a:xfrm>
            <a:off x="901626" y="985056"/>
            <a:ext cx="3098160" cy="242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C GUI Calculator Summary</a:t>
            </a:r>
            <a:endParaRPr lang="en-US" sz="1400" b="1" dirty="0">
              <a:solidFill>
                <a:srgbClr val="FFFFFF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pic>
        <p:nvPicPr>
          <p:cNvPr id="9" name="Picture 8" descr="A qr code with a few black squares&#10;&#10;AI-generated content may be incorrect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37461" y="3170204"/>
            <a:ext cx="5391513" cy="554247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38536" y="434146"/>
            <a:ext cx="17821751" cy="1126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85"/>
              </a:lnSpc>
            </a:pPr>
            <a:r>
              <a:rPr lang="en-US" sz="8450" b="1">
                <a:solidFill>
                  <a:srgbClr val="CD9F6A"/>
                </a:solidFill>
                <a:latin typeface="Poppins Bold" panose="00000800000000000000"/>
                <a:cs typeface="Poppins Bold" panose="00000800000000000000"/>
                <a:sym typeface="Poppins Bold" panose="00000800000000000000"/>
              </a:rPr>
              <a:t>C GUI Calculator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232914" y="3057764"/>
            <a:ext cx="17822172" cy="1470025"/>
          </a:xfrm>
        </p:spPr>
        <p:txBody>
          <a:bodyPr>
            <a:normAutofit/>
          </a:bodyPr>
          <a:lstStyle/>
          <a:p>
            <a:pPr>
              <a:lnSpc>
                <a:spcPts val="2800"/>
              </a:lnSpc>
            </a:pPr>
            <a:r>
              <a:rPr lang="en-US" sz="4800" b="1" dirty="0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CSE115 Section 4 | Project Group 9</a:t>
            </a:r>
            <a:endParaRPr lang="en-US" sz="4800" b="1" dirty="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12" name="Title 8"/>
          <p:cNvSpPr txBox="1"/>
          <p:nvPr/>
        </p:nvSpPr>
        <p:spPr>
          <a:xfrm>
            <a:off x="234352" y="1743674"/>
            <a:ext cx="17822172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4800" b="1" dirty="0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A Scientific Calculator Using C and GTK+ 3</a:t>
            </a:r>
            <a:endParaRPr lang="en-US" sz="4800" b="1" dirty="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26" name="Title 8"/>
          <p:cNvSpPr txBox="1"/>
          <p:nvPr/>
        </p:nvSpPr>
        <p:spPr>
          <a:xfrm>
            <a:off x="234349" y="5151107"/>
            <a:ext cx="576676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4800" dirty="0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Md. Rafi Sarkar</a:t>
            </a:r>
            <a:endParaRPr lang="en-US" sz="4800" dirty="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>
              <a:lnSpc>
                <a:spcPts val="2800"/>
              </a:lnSpc>
            </a:pPr>
            <a:endParaRPr lang="en-US" sz="4800" dirty="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>
              <a:lnSpc>
                <a:spcPts val="2800"/>
              </a:lnSpc>
            </a:pPr>
            <a:r>
              <a:rPr lang="en-US" sz="4800" dirty="0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2522795642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itle 8"/>
          <p:cNvSpPr txBox="1"/>
          <p:nvPr/>
        </p:nvSpPr>
        <p:spPr>
          <a:xfrm>
            <a:off x="5992481" y="5151107"/>
            <a:ext cx="576676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4800" dirty="0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Ainul Huque</a:t>
            </a:r>
            <a:endParaRPr lang="en-US" sz="4800" dirty="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>
              <a:lnSpc>
                <a:spcPts val="2800"/>
              </a:lnSpc>
            </a:pPr>
            <a:endParaRPr lang="en-US" sz="4800" dirty="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>
              <a:lnSpc>
                <a:spcPts val="2800"/>
              </a:lnSpc>
            </a:pPr>
            <a:r>
              <a:rPr lang="en-US" sz="4800" dirty="0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2521763642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Title 8"/>
          <p:cNvSpPr txBox="1"/>
          <p:nvPr/>
        </p:nvSpPr>
        <p:spPr>
          <a:xfrm>
            <a:off x="12289763" y="5151106"/>
            <a:ext cx="576676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4800" dirty="0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Md. </a:t>
            </a:r>
            <a:r>
              <a:rPr lang="en-US" sz="4800" dirty="0" err="1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Hasibul</a:t>
            </a:r>
            <a:r>
              <a:rPr lang="en-US" sz="4800" dirty="0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 Halim</a:t>
            </a:r>
            <a:endParaRPr lang="en-US" sz="4800" dirty="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>
              <a:lnSpc>
                <a:spcPts val="2800"/>
              </a:lnSpc>
            </a:pPr>
            <a:endParaRPr lang="en-US" sz="4800" dirty="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>
              <a:lnSpc>
                <a:spcPts val="2800"/>
              </a:lnSpc>
            </a:pP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2524375642</a:t>
            </a:r>
            <a:endParaRPr lang="en-US" dirty="0"/>
          </a:p>
        </p:txBody>
      </p:sp>
      <p:sp>
        <p:nvSpPr>
          <p:cNvPr id="30" name="Title 8"/>
          <p:cNvSpPr txBox="1"/>
          <p:nvPr/>
        </p:nvSpPr>
        <p:spPr>
          <a:xfrm>
            <a:off x="924463" y="7286145"/>
            <a:ext cx="794493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4800" dirty="0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Md. </a:t>
            </a:r>
            <a:r>
              <a:rPr lang="en-US" sz="4800" dirty="0" err="1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Ahasanul</a:t>
            </a:r>
            <a:r>
              <a:rPr lang="en-US" sz="4800" dirty="0">
                <a:solidFill>
                  <a:schemeClr val="bg1"/>
                </a:solidFill>
                <a:ea typeface="Calibri" panose="020F0502020204030204"/>
                <a:cs typeface="Calibri" panose="020F0502020204030204"/>
              </a:rPr>
              <a:t> Hasan Kabir</a:t>
            </a:r>
            <a:endParaRPr lang="en-US" sz="4800" dirty="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>
              <a:lnSpc>
                <a:spcPts val="2800"/>
              </a:lnSpc>
            </a:pPr>
            <a:endParaRPr lang="en-US" sz="4800" dirty="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>
              <a:lnSpc>
                <a:spcPts val="2800"/>
              </a:lnSpc>
            </a:pP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2524716642</a:t>
            </a:r>
            <a:endParaRPr lang="en-US" dirty="0"/>
          </a:p>
        </p:txBody>
      </p:sp>
      <p:sp>
        <p:nvSpPr>
          <p:cNvPr id="31" name="Title 8"/>
          <p:cNvSpPr txBox="1"/>
          <p:nvPr/>
        </p:nvSpPr>
        <p:spPr>
          <a:xfrm>
            <a:off x="10176291" y="7286145"/>
            <a:ext cx="576676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800"/>
              </a:lnSpc>
            </a:pPr>
            <a:r>
              <a:rPr lang="en-US" sz="4800" dirty="0">
                <a:solidFill>
                  <a:schemeClr val="bg1"/>
                </a:solidFill>
                <a:ea typeface="+mj-lt"/>
                <a:cs typeface="+mj-lt"/>
              </a:rPr>
              <a:t>Md. Rahat Sarkar</a:t>
            </a:r>
            <a:endParaRPr lang="en-US"/>
          </a:p>
          <a:p>
            <a:pPr>
              <a:lnSpc>
                <a:spcPts val="2800"/>
              </a:lnSpc>
            </a:pPr>
            <a:endParaRPr lang="en-US" sz="4800" dirty="0">
              <a:solidFill>
                <a:schemeClr val="bg1"/>
              </a:solidFill>
              <a:ea typeface="+mj-lt"/>
              <a:cs typeface="+mj-lt"/>
            </a:endParaRPr>
          </a:p>
          <a:p>
            <a:pPr>
              <a:lnSpc>
                <a:spcPts val="2800"/>
              </a:lnSpc>
            </a:pPr>
            <a:r>
              <a:rPr lang="en-US" dirty="0">
                <a:solidFill>
                  <a:schemeClr val="bg1"/>
                </a:solidFill>
                <a:ea typeface="+mj-lt"/>
                <a:cs typeface="+mj-lt"/>
              </a:rPr>
              <a:t>2413522642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232856" y="1125220"/>
            <a:ext cx="14055144" cy="952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4232856" y="1134745"/>
            <a:ext cx="1405514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6056379" y="-694210"/>
            <a:ext cx="8770015" cy="8770015"/>
          </a:xfrm>
          <a:custGeom>
            <a:avLst/>
            <a:gdLst/>
            <a:ahLst/>
            <a:cxnLst/>
            <a:rect l="l" t="t" r="r" b="b"/>
            <a:pathLst>
              <a:path w="8770015" h="8770015">
                <a:moveTo>
                  <a:pt x="0" y="0"/>
                </a:moveTo>
                <a:lnTo>
                  <a:pt x="8770015" y="0"/>
                </a:lnTo>
                <a:lnTo>
                  <a:pt x="8770015" y="8770015"/>
                </a:lnTo>
                <a:lnTo>
                  <a:pt x="0" y="877001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235413" y="5143500"/>
            <a:ext cx="5864610" cy="5864610"/>
          </a:xfrm>
          <a:custGeom>
            <a:avLst/>
            <a:gdLst/>
            <a:ahLst/>
            <a:cxnLst/>
            <a:rect l="l" t="t" r="r" b="b"/>
            <a:pathLst>
              <a:path w="5864610" h="5864610">
                <a:moveTo>
                  <a:pt x="0" y="0"/>
                </a:moveTo>
                <a:lnTo>
                  <a:pt x="5864610" y="0"/>
                </a:lnTo>
                <a:lnTo>
                  <a:pt x="5864610" y="5864610"/>
                </a:lnTo>
                <a:lnTo>
                  <a:pt x="0" y="5864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859459" y="409364"/>
            <a:ext cx="6240564" cy="6240564"/>
          </a:xfrm>
          <a:custGeom>
            <a:avLst/>
            <a:gdLst/>
            <a:ahLst/>
            <a:cxnLst/>
            <a:rect l="l" t="t" r="r" b="b"/>
            <a:pathLst>
              <a:path w="6240564" h="6240564">
                <a:moveTo>
                  <a:pt x="0" y="0"/>
                </a:moveTo>
                <a:lnTo>
                  <a:pt x="6240564" y="0"/>
                </a:lnTo>
                <a:lnTo>
                  <a:pt x="6240564" y="6240565"/>
                </a:lnTo>
                <a:lnTo>
                  <a:pt x="0" y="62405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722409" y="5975836"/>
            <a:ext cx="3513004" cy="4684005"/>
          </a:xfrm>
          <a:custGeom>
            <a:avLst/>
            <a:gdLst/>
            <a:ahLst/>
            <a:cxnLst/>
            <a:rect l="l" t="t" r="r" b="b"/>
            <a:pathLst>
              <a:path w="3513004" h="4684005">
                <a:moveTo>
                  <a:pt x="0" y="0"/>
                </a:moveTo>
                <a:lnTo>
                  <a:pt x="3513004" y="0"/>
                </a:lnTo>
                <a:lnTo>
                  <a:pt x="3513004" y="4684005"/>
                </a:lnTo>
                <a:lnTo>
                  <a:pt x="0" y="46840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9512" y="1745111"/>
            <a:ext cx="7316943" cy="2274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15"/>
              </a:lnSpc>
            </a:pPr>
            <a:r>
              <a:rPr lang="en-US" sz="8500" b="1">
                <a:solidFill>
                  <a:srgbClr val="CD9F6A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Executive </a:t>
            </a:r>
            <a:r>
              <a:rPr lang="en-US" sz="8500" b="1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Summary</a:t>
            </a:r>
            <a:endParaRPr lang="en-US" sz="8500" b="1">
              <a:solidFill>
                <a:srgbClr val="FFFFFF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75814" y="4856263"/>
            <a:ext cx="7540842" cy="4296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73100" lvl="1" indent="-457200" algn="l">
              <a:lnSpc>
                <a:spcPts val="2800"/>
              </a:lnSpc>
              <a:buFont typeface="Arial" panose="020B0604020202020204"/>
              <a:buChar char="•"/>
            </a:pPr>
            <a:r>
              <a:rPr lang="en-US" sz="2000" dirty="0">
                <a:solidFill>
                  <a:srgbClr val="FFFFF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Purpose: Create a user-friendly calculator with a clean Graphical User Interface (GUI)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673100" lvl="1" indent="-457200">
              <a:lnSpc>
                <a:spcPts val="2800"/>
              </a:lnSpc>
              <a:buFont typeface="Arial" panose="020B0604020202020204"/>
              <a:buChar char="•"/>
            </a:pPr>
            <a:endParaRPr lang="en-US" sz="2000" dirty="0">
              <a:solidFill>
                <a:srgbClr val="FFFFF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  <a:p>
            <a:pPr marL="673100" lvl="1" indent="-457200">
              <a:lnSpc>
                <a:spcPts val="2800"/>
              </a:lnSpc>
              <a:buFont typeface="Arial" panose="020B0604020202020204"/>
              <a:buChar char="•"/>
            </a:pPr>
            <a:r>
              <a:rPr lang="en-US" sz="2000" dirty="0">
                <a:solidFill>
                  <a:srgbClr val="FFFFF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Features:</a:t>
            </a:r>
            <a:endParaRPr lang="en-US" sz="2000" dirty="0">
              <a:solidFill>
                <a:srgbClr val="FFFFF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</a:endParaRPr>
          </a:p>
          <a:p>
            <a:pPr marL="1130300" lvl="2" indent="-457200">
              <a:lnSpc>
                <a:spcPts val="2800"/>
              </a:lnSpc>
              <a:buFont typeface="Wingdings" panose="05000000000000000000"/>
              <a:buChar char="§"/>
            </a:pPr>
            <a:r>
              <a:rPr lang="en-US" sz="2000" dirty="0">
                <a:solidFill>
                  <a:srgbClr val="FFFFF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</a:rPr>
              <a:t>Basic arithmetic operations</a:t>
            </a:r>
            <a:endParaRPr lang="en-US" sz="2000" dirty="0">
              <a:solidFill>
                <a:srgbClr val="FFFFF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</a:endParaRPr>
          </a:p>
          <a:p>
            <a:pPr marL="1130300" lvl="2" indent="-457200">
              <a:lnSpc>
                <a:spcPts val="2800"/>
              </a:lnSpc>
              <a:buFont typeface="Wingdings" panose="05000000000000000000"/>
              <a:buChar char="§"/>
            </a:pPr>
            <a:r>
              <a:rPr lang="en-US" sz="2000" dirty="0">
                <a:solidFill>
                  <a:srgbClr val="FFFFF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</a:rPr>
              <a:t>Scientific functions (trigonometric, etc.)</a:t>
            </a:r>
            <a:endParaRPr lang="en-US" sz="2000" dirty="0">
              <a:solidFill>
                <a:srgbClr val="FFFFF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</a:endParaRPr>
          </a:p>
          <a:p>
            <a:pPr marL="673100" lvl="1" indent="-457200">
              <a:lnSpc>
                <a:spcPts val="2800"/>
              </a:lnSpc>
              <a:buFontTx/>
              <a:buAutoNum type="arabicPeriod"/>
            </a:pPr>
            <a:endParaRPr lang="en-US" sz="2000" dirty="0">
              <a:solidFill>
                <a:srgbClr val="FFFFF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  <a:p>
            <a:pPr marL="673100" lvl="1" indent="-457200" algn="l">
              <a:lnSpc>
                <a:spcPts val="2800"/>
              </a:lnSpc>
              <a:buFont typeface="Arial" panose="020B0604020202020204"/>
              <a:buChar char="•"/>
            </a:pPr>
            <a:r>
              <a:rPr lang="en-US" sz="2000" dirty="0">
                <a:solidFill>
                  <a:srgbClr val="FFFFF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Goal: Accuracy, simplicity, and efficiency for all users</a:t>
            </a:r>
            <a:endParaRPr lang="en-US" sz="2000" dirty="0">
              <a:solidFill>
                <a:srgbClr val="FFFFF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</a:endParaRPr>
          </a:p>
          <a:p>
            <a:pPr marL="673100" lvl="1" indent="-457200">
              <a:lnSpc>
                <a:spcPts val="2800"/>
              </a:lnSpc>
              <a:buFont typeface="Arial" panose="020B0604020202020204"/>
              <a:buChar char="•"/>
            </a:pPr>
            <a:endParaRPr lang="en-US" sz="2000" dirty="0">
              <a:solidFill>
                <a:srgbClr val="FFFFF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  <a:p>
            <a:pPr marL="673100" lvl="1" indent="-457200" algn="l">
              <a:lnSpc>
                <a:spcPts val="2800"/>
              </a:lnSpc>
              <a:buFont typeface="Arial" panose="020B0604020202020204"/>
              <a:buChar char="•"/>
            </a:pPr>
            <a:r>
              <a:rPr lang="en-US" sz="2000" dirty="0">
                <a:solidFill>
                  <a:srgbClr val="FFFFFF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Learning Outcomes: GUI design, event handling, input validation</a:t>
            </a:r>
            <a:endParaRPr lang="en-US" sz="2000" dirty="0">
              <a:solidFill>
                <a:srgbClr val="FFFFFF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923192" y="981075"/>
            <a:ext cx="3098160" cy="242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C GUI Calculator Summary</a:t>
            </a:r>
            <a:endParaRPr lang="en-US" sz="1400" b="1" dirty="0">
              <a:solidFill>
                <a:srgbClr val="FFFFFF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232856" y="1125220"/>
            <a:ext cx="14055144" cy="952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4232856" y="1091613"/>
            <a:ext cx="1405514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651199" y="1687120"/>
            <a:ext cx="8964325" cy="8614890"/>
          </a:xfrm>
          <a:custGeom>
            <a:avLst/>
            <a:gdLst/>
            <a:ahLst/>
            <a:cxnLst/>
            <a:rect l="l" t="t" r="r" b="b"/>
            <a:pathLst>
              <a:path w="9525041" h="9046210">
                <a:moveTo>
                  <a:pt x="0" y="0"/>
                </a:moveTo>
                <a:lnTo>
                  <a:pt x="9525042" y="0"/>
                </a:lnTo>
                <a:lnTo>
                  <a:pt x="9525042" y="9046210"/>
                </a:lnTo>
                <a:lnTo>
                  <a:pt x="0" y="904621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454" b="-283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20870" y="1825544"/>
            <a:ext cx="18236241" cy="1505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  <a:spcBef>
                <a:spcPct val="0"/>
              </a:spcBef>
            </a:pPr>
            <a:r>
              <a:rPr lang="en-US" sz="8500" b="1">
                <a:solidFill>
                  <a:srgbClr val="CD9F6A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PROJECT </a:t>
            </a:r>
            <a:r>
              <a:rPr lang="en-US" sz="8500" b="1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OVERVIEW</a:t>
            </a:r>
            <a:endParaRPr lang="en-US" sz="8500" b="1">
              <a:solidFill>
                <a:srgbClr val="FFFFFF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989944" y="4103038"/>
            <a:ext cx="8286095" cy="953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80"/>
              </a:lnSpc>
            </a:pPr>
            <a:r>
              <a:rPr lang="en-US" sz="24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🧮 What We Built</a:t>
            </a:r>
            <a:endParaRPr lang="en-US" sz="2400">
              <a:ea typeface="Calibri" panose="020F0502020204030204"/>
              <a:cs typeface="Calibri" panose="020F0502020204030204"/>
            </a:endParaRPr>
          </a:p>
          <a:p>
            <a:pPr>
              <a:lnSpc>
                <a:spcPts val="248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 complete scientific calculator application with graphical interface</a:t>
            </a:r>
            <a:endParaRPr lang="en-US" sz="20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000067" y="5656531"/>
            <a:ext cx="8287932" cy="724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00"/>
              </a:lnSpc>
            </a:pPr>
            <a:r>
              <a:rPr lang="en-US" sz="24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💻 Technology Stack</a:t>
            </a:r>
            <a:endParaRPr lang="en-US" sz="2400">
              <a:ea typeface="Calibri" panose="020F0502020204030204"/>
              <a:cs typeface="Calibri" panose="020F0502020204030204"/>
            </a:endParaRPr>
          </a:p>
          <a:p>
            <a:pPr>
              <a:lnSpc>
                <a:spcPts val="29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 Programming Language + GTK 3 GUI Framework</a:t>
            </a:r>
            <a:endParaRPr lang="en-US" sz="20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000068" y="8786152"/>
            <a:ext cx="8319104" cy="7001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Our calculator performs both basic arithmetic and advanced scientific functions with intelligent error handling</a:t>
            </a:r>
            <a:endParaRPr lang="en-US" sz="200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89943" y="7240345"/>
            <a:ext cx="8276490" cy="747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50"/>
              </a:lnSpc>
            </a:pPr>
            <a:r>
              <a:rPr lang="en-US" sz="24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🎯 Purpose</a:t>
            </a:r>
            <a:endParaRPr lang="en-US" sz="2400" dirty="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</a:endParaRPr>
          </a:p>
          <a:p>
            <a:pPr>
              <a:lnSpc>
                <a:spcPts val="295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Learn GUI programming, algorithms, and team collaboration</a:t>
            </a: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923192" y="941924"/>
            <a:ext cx="3098160" cy="242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C GUI Calculator Summary</a:t>
            </a:r>
            <a:endParaRPr lang="en-US" sz="1400" b="1" dirty="0">
              <a:solidFill>
                <a:srgbClr val="FFFFFF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232856" y="1125220"/>
            <a:ext cx="14055144" cy="952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9850521" y="0"/>
            <a:ext cx="7852386" cy="10452427"/>
          </a:xfrm>
          <a:custGeom>
            <a:avLst/>
            <a:gdLst/>
            <a:ahLst/>
            <a:cxnLst/>
            <a:rect l="l" t="t" r="r" b="b"/>
            <a:pathLst>
              <a:path w="7852386" h="10452427">
                <a:moveTo>
                  <a:pt x="0" y="0"/>
                </a:moveTo>
                <a:lnTo>
                  <a:pt x="7852386" y="0"/>
                </a:lnTo>
                <a:lnTo>
                  <a:pt x="7852386" y="10452427"/>
                </a:lnTo>
                <a:lnTo>
                  <a:pt x="0" y="1045242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4232856" y="1134745"/>
            <a:ext cx="1405514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028700" y="1236454"/>
            <a:ext cx="16230600" cy="2627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00"/>
              </a:lnSpc>
            </a:pPr>
            <a:r>
              <a:rPr lang="en-US" sz="8500" b="1">
                <a:solidFill>
                  <a:srgbClr val="CD9F6A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KEY</a:t>
            </a:r>
            <a:endParaRPr lang="en-US" sz="8500" b="1">
              <a:solidFill>
                <a:srgbClr val="CD9F6A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5525"/>
              </a:lnSpc>
            </a:pPr>
            <a:r>
              <a:rPr lang="en-US" sz="8500" b="1">
                <a:solidFill>
                  <a:srgbClr val="CD9F6A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FEATURES</a:t>
            </a:r>
            <a:endParaRPr lang="en-US" sz="8500" b="1">
              <a:solidFill>
                <a:srgbClr val="CD9F6A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981075"/>
            <a:ext cx="3098160" cy="242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C GUI Calculator Summary</a:t>
            </a:r>
            <a:endParaRPr lang="en-US" sz="1400" b="1" dirty="0">
              <a:solidFill>
                <a:srgbClr val="FFFFFF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4142402"/>
            <a:ext cx="6613857" cy="1778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</a:p>
          <a:p>
            <a:pPr marL="431800" lvl="1" indent="-215900" algn="l">
              <a:lnSpc>
                <a:spcPts val="2800"/>
              </a:lnSpc>
              <a:buFont typeface="Arial" panose="020B0604020202020204"/>
              <a:buChar char="•"/>
            </a:pPr>
            <a:r>
              <a:rPr lang="en-US" sz="200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Addition, Subtraction</a:t>
            </a:r>
            <a:endParaRPr lang="en-US" sz="200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31800" lvl="1" indent="-215900" algn="l">
              <a:lnSpc>
                <a:spcPts val="2800"/>
              </a:lnSpc>
              <a:buFont typeface="Arial" panose="020B0604020202020204"/>
              <a:buChar char="•"/>
            </a:pPr>
            <a:r>
              <a:rPr lang="en-US" sz="200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Multiplication, Division</a:t>
            </a:r>
            <a:endParaRPr lang="en-US" sz="200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31800" lvl="1" indent="-215900" algn="l">
              <a:lnSpc>
                <a:spcPts val="2800"/>
              </a:lnSpc>
              <a:buFont typeface="Arial" panose="020B0604020202020204"/>
              <a:buChar char="•"/>
            </a:pPr>
            <a:r>
              <a:rPr lang="en-US" sz="200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Exponentiation (^)</a:t>
            </a:r>
            <a:endParaRPr lang="en-US" sz="200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lang="en-US" sz="200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4055883"/>
            <a:ext cx="5356312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➕ Basic Operations</a:t>
            </a:r>
            <a:endParaRPr lang="en-US" sz="2000" b="1">
              <a:solidFill>
                <a:srgbClr val="FFFFFF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740007" y="4139886"/>
            <a:ext cx="4124041" cy="17135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85"/>
              </a:lnSpc>
            </a:pPr>
          </a:p>
          <a:p>
            <a:pPr marL="414020" lvl="1" indent="-207010" algn="l">
              <a:lnSpc>
                <a:spcPts val="2685"/>
              </a:lnSpc>
              <a:buFont typeface="Arial" panose="020B0604020202020204"/>
              <a:buChar char="•"/>
            </a:pPr>
            <a:r>
              <a:rPr lang="en-US" sz="192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Trigonometry (sin, cos, tan)</a:t>
            </a:r>
            <a:endParaRPr lang="en-US" sz="192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14020" lvl="1" indent="-207010" algn="l">
              <a:lnSpc>
                <a:spcPts val="2685"/>
              </a:lnSpc>
              <a:buFont typeface="Arial" panose="020B0604020202020204"/>
              <a:buChar char="•"/>
            </a:pPr>
            <a:r>
              <a:rPr lang="en-US" sz="192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Square root, Logarithms</a:t>
            </a:r>
            <a:endParaRPr lang="en-US" sz="192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414020" lvl="1" indent="-207010" algn="l">
              <a:lnSpc>
                <a:spcPts val="2685"/>
              </a:lnSpc>
              <a:buFont typeface="Arial" panose="020B0604020202020204"/>
              <a:buChar char="•"/>
            </a:pPr>
            <a:r>
              <a:rPr lang="en-US" sz="192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Natural logarithm</a:t>
            </a:r>
            <a:endParaRPr lang="en-US" sz="192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2685"/>
              </a:lnSpc>
              <a:spcBef>
                <a:spcPct val="0"/>
              </a:spcBef>
            </a:pPr>
            <a:endParaRPr lang="en-US" sz="1920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601874" y="4055883"/>
            <a:ext cx="5356312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📊 Scientific Functions</a:t>
            </a:r>
            <a:endParaRPr lang="en-US" sz="2000" b="1">
              <a:solidFill>
                <a:srgbClr val="FFFFFF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46228" y="6698303"/>
            <a:ext cx="388662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🧠 Smart Features</a:t>
            </a:r>
            <a:endParaRPr lang="en-US" sz="2300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61877" y="6765855"/>
            <a:ext cx="3031806" cy="1771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5"/>
              </a:lnSpc>
            </a:pPr>
          </a:p>
          <a:p>
            <a:pPr marL="433705" lvl="1" indent="-216535">
              <a:lnSpc>
                <a:spcPts val="2815"/>
              </a:lnSpc>
              <a:buFont typeface="Arial" panose="020B0604020202020204"/>
              <a:buChar char="•"/>
            </a:pPr>
            <a:r>
              <a:rPr lang="en-US" sz="20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Complex expressions</a:t>
            </a:r>
            <a:endParaRPr lang="en-US" sz="20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</a:endParaRPr>
          </a:p>
          <a:p>
            <a:pPr marL="433705" lvl="1" indent="-216535">
              <a:lnSpc>
                <a:spcPts val="2815"/>
              </a:lnSpc>
              <a:buFont typeface="Arial" panose="020B0604020202020204"/>
              <a:buChar char="•"/>
            </a:pPr>
            <a:r>
              <a:rPr lang="en-US" sz="201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Parentheses support</a:t>
            </a:r>
            <a:endParaRPr lang="en-US" sz="2010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</a:endParaRPr>
          </a:p>
          <a:p>
            <a:pPr marL="433705" lvl="1" indent="-216535">
              <a:lnSpc>
                <a:spcPts val="2815"/>
              </a:lnSpc>
              <a:buFont typeface="Arial" panose="020B0604020202020204"/>
              <a:buChar char="•"/>
            </a:pPr>
            <a:r>
              <a:rPr lang="en-US" sz="201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Error handling</a:t>
            </a:r>
            <a:endParaRPr lang="en-US" sz="2010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</a:endParaRPr>
          </a:p>
          <a:p>
            <a:pPr>
              <a:lnSpc>
                <a:spcPts val="2815"/>
              </a:lnSpc>
            </a:pPr>
            <a:endParaRPr lang="en-US" sz="201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561812" y="6701157"/>
            <a:ext cx="6288709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🖱️ User Interface</a:t>
            </a:r>
            <a:endParaRPr lang="en-US" sz="2300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735766" y="6750960"/>
            <a:ext cx="3886806" cy="1836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</a:p>
          <a:p>
            <a:pPr marL="453390" lvl="1" indent="-226695">
              <a:lnSpc>
                <a:spcPts val="2940"/>
              </a:lnSpc>
              <a:buFont typeface="Arial" panose="020B0604020202020204"/>
              <a:buChar char="•"/>
            </a:pPr>
            <a:r>
              <a:rPr lang="en-US" sz="210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Intuitive button layout</a:t>
            </a:r>
            <a:endParaRPr lang="en-US" sz="2100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</a:endParaRPr>
          </a:p>
          <a:p>
            <a:pPr marL="453390" lvl="1" indent="-226695">
              <a:lnSpc>
                <a:spcPts val="2940"/>
              </a:lnSpc>
              <a:buFont typeface="Arial" panose="020B0604020202020204"/>
              <a:buChar char="•"/>
            </a:pPr>
            <a:r>
              <a:rPr lang="en-US" sz="210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Keyboard shortcuts</a:t>
            </a:r>
            <a:endParaRPr lang="en-US" sz="2100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</a:endParaRPr>
          </a:p>
          <a:p>
            <a:pPr marL="453390" lvl="1" indent="-226695">
              <a:lnSpc>
                <a:spcPts val="2940"/>
              </a:lnSpc>
              <a:buFont typeface="Arial" panose="020B0604020202020204"/>
              <a:buChar char="•"/>
            </a:pPr>
            <a:r>
              <a:rPr lang="en-US" sz="210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Clear error messages</a:t>
            </a:r>
            <a:endParaRPr lang="en-US" sz="2100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</a:endParaRPr>
          </a:p>
          <a:p>
            <a:pPr algn="ctr">
              <a:lnSpc>
                <a:spcPts val="2940"/>
              </a:lnSpc>
            </a:pPr>
            <a:endParaRPr lang="en-US" sz="21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</a:endParaRP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232856" y="1125220"/>
            <a:ext cx="14055144" cy="952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4232856" y="1134745"/>
            <a:ext cx="1405514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7592555" y="1835939"/>
            <a:ext cx="9173770" cy="2300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585"/>
              </a:lnSpc>
            </a:pPr>
            <a:r>
              <a:rPr lang="en-US" sz="8500" b="1">
                <a:solidFill>
                  <a:srgbClr val="CD9F6A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PROGRAM</a:t>
            </a:r>
            <a:endParaRPr lang="en-US" sz="8500" b="1">
              <a:solidFill>
                <a:srgbClr val="CD9F6A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r">
              <a:lnSpc>
                <a:spcPts val="8585"/>
              </a:lnSpc>
            </a:pPr>
            <a:r>
              <a:rPr lang="en-US" sz="8500" b="1">
                <a:solidFill>
                  <a:srgbClr val="CD9F6A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ARCHITECTURE</a:t>
            </a:r>
            <a:endParaRPr lang="en-US" sz="8500" b="1">
              <a:solidFill>
                <a:srgbClr val="CD9F6A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0" y="1759739"/>
            <a:ext cx="6847641" cy="5018677"/>
            <a:chOff x="0" y="0"/>
            <a:chExt cx="1385762" cy="10156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85763" cy="1015633"/>
            </a:xfrm>
            <a:custGeom>
              <a:avLst/>
              <a:gdLst/>
              <a:ahLst/>
              <a:cxnLst/>
              <a:rect l="l" t="t" r="r" b="b"/>
              <a:pathLst>
                <a:path w="1385763" h="1015633">
                  <a:moveTo>
                    <a:pt x="0" y="0"/>
                  </a:moveTo>
                  <a:lnTo>
                    <a:pt x="1385763" y="0"/>
                  </a:lnTo>
                  <a:lnTo>
                    <a:pt x="1385763" y="1015633"/>
                  </a:lnTo>
                  <a:lnTo>
                    <a:pt x="0" y="1015633"/>
                  </a:lnTo>
                  <a:close/>
                </a:path>
              </a:pathLst>
            </a:custGeom>
            <a:blipFill>
              <a:blip r:embed="rId1"/>
              <a:stretch>
                <a:fillRect l="-5002" r="-5002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0" y="7292766"/>
            <a:ext cx="6847641" cy="3287349"/>
            <a:chOff x="0" y="0"/>
            <a:chExt cx="1385762" cy="66526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85763" cy="665263"/>
            </a:xfrm>
            <a:custGeom>
              <a:avLst/>
              <a:gdLst/>
              <a:ahLst/>
              <a:cxnLst/>
              <a:rect l="l" t="t" r="r" b="b"/>
              <a:pathLst>
                <a:path w="1385763" h="665263">
                  <a:moveTo>
                    <a:pt x="0" y="0"/>
                  </a:moveTo>
                  <a:lnTo>
                    <a:pt x="1385763" y="0"/>
                  </a:lnTo>
                  <a:lnTo>
                    <a:pt x="1385763" y="665263"/>
                  </a:lnTo>
                  <a:lnTo>
                    <a:pt x="0" y="665263"/>
                  </a:lnTo>
                  <a:close/>
                </a:path>
              </a:pathLst>
            </a:custGeom>
            <a:blipFill>
              <a:blip r:embed="rId2"/>
              <a:stretch>
                <a:fillRect t="-19000" b="-19000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6992927" y="4159271"/>
            <a:ext cx="3676732" cy="584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200" b="1" dirty="0">
                <a:solidFill>
                  <a:srgbClr val="CD9F6A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🧠 </a:t>
            </a:r>
            <a:r>
              <a:rPr lang="en-US" sz="3200" b="1" dirty="0">
                <a:solidFill>
                  <a:schemeClr val="bg1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Math Brain</a:t>
            </a:r>
            <a:endParaRPr lang="en-US" sz="3200" b="1" dirty="0">
              <a:solidFill>
                <a:schemeClr val="bg1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574981" y="4751176"/>
            <a:ext cx="4352509" cy="983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35"/>
              </a:lnSpc>
            </a:pPr>
            <a:r>
              <a:rPr lang="en-US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Parses and evaluates mathematical expressions using the Shunting Yard algorithm</a:t>
            </a:r>
            <a:endParaRPr lang="en-US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428757" y="4149244"/>
            <a:ext cx="5135509" cy="584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200" b="1" dirty="0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📺 Calculator Display</a:t>
            </a:r>
            <a:endParaRPr lang="en-US" sz="320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526180" y="4734899"/>
            <a:ext cx="4855263" cy="665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GTK+ entry widget showing current input and results with right-aligned text</a:t>
            </a:r>
            <a:endParaRPr lang="en-US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570989" y="6785964"/>
            <a:ext cx="4186488" cy="537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b="1" dirty="0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🔘 Button Handler</a:t>
            </a:r>
            <a:endParaRPr lang="en-US" sz="3200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434050" y="6778416"/>
            <a:ext cx="4863633" cy="5071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200" b="1" dirty="0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🗄️ Memory Manager</a:t>
            </a:r>
            <a:endParaRPr lang="en-US" sz="3200" b="1" dirty="0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630064" y="7334593"/>
            <a:ext cx="4364640" cy="1166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Processes all button clicks and keyboard input with smart auto-clear behavior</a:t>
            </a:r>
            <a:endParaRPr lang="en-US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583333" y="7400939"/>
            <a:ext cx="4841239" cy="644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95"/>
              </a:lnSpc>
            </a:pPr>
            <a:r>
              <a:rPr lang="en-US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Dynamic stacks and proper memory cleanup to prevent crashes and leaks</a:t>
            </a:r>
            <a:endParaRPr lang="en-US" dirty="0"/>
          </a:p>
        </p:txBody>
      </p:sp>
      <p:sp>
        <p:nvSpPr>
          <p:cNvPr id="19" name="TextBox 6"/>
          <p:cNvSpPr txBox="1"/>
          <p:nvPr/>
        </p:nvSpPr>
        <p:spPr>
          <a:xfrm>
            <a:off x="880060" y="985056"/>
            <a:ext cx="3098160" cy="242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C GUI Calculator Summary</a:t>
            </a:r>
            <a:endParaRPr lang="en-US" sz="1400" b="1" dirty="0">
              <a:solidFill>
                <a:srgbClr val="FFFFFF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232856" y="1125220"/>
            <a:ext cx="14055144" cy="952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4232856" y="1134745"/>
            <a:ext cx="1405514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644364" y="1114065"/>
            <a:ext cx="17883624" cy="1449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  <a:spcBef>
                <a:spcPct val="0"/>
              </a:spcBef>
            </a:pPr>
            <a:r>
              <a:rPr lang="en-US" sz="8500" b="1">
                <a:solidFill>
                  <a:srgbClr val="CD9F6A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The Shunting Yard Algorithm</a:t>
            </a:r>
            <a:endParaRPr lang="en-US" sz="8500" b="1">
              <a:solidFill>
                <a:srgbClr val="CD9F6A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3652266" y="2897310"/>
            <a:ext cx="10059652" cy="2802245"/>
            <a:chOff x="0" y="0"/>
            <a:chExt cx="3532552" cy="10954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532552" cy="1095402"/>
            </a:xfrm>
            <a:custGeom>
              <a:avLst/>
              <a:gdLst/>
              <a:ahLst/>
              <a:cxnLst/>
              <a:rect l="l" t="t" r="r" b="b"/>
              <a:pathLst>
                <a:path w="3532552" h="1095402">
                  <a:moveTo>
                    <a:pt x="0" y="0"/>
                  </a:moveTo>
                  <a:lnTo>
                    <a:pt x="3532552" y="0"/>
                  </a:lnTo>
                  <a:lnTo>
                    <a:pt x="3532552" y="1095402"/>
                  </a:lnTo>
                  <a:lnTo>
                    <a:pt x="0" y="1095402"/>
                  </a:lnTo>
                  <a:close/>
                </a:path>
              </a:pathLst>
            </a:custGeom>
            <a:solidFill>
              <a:srgbClr val="CD9F6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15729" y="70893"/>
              <a:ext cx="3290206" cy="919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45440" lvl="1" algn="l">
                <a:lnSpc>
                  <a:spcPts val="4480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Input:</a:t>
              </a:r>
              <a:r>
                <a:rPr lang="en-US" sz="3200" dirty="0">
                  <a:solidFill>
                    <a:srgbClr val="FFFFFF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 2 + 3 * 4</a:t>
              </a:r>
              <a:endParaRPr lang="en-US" dirty="0"/>
            </a:p>
            <a:p>
              <a:pPr marL="345440" lvl="1" algn="l">
                <a:lnSpc>
                  <a:spcPts val="4480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Computer sees:</a:t>
              </a:r>
              <a:r>
                <a:rPr lang="en-US" sz="3200" dirty="0">
                  <a:solidFill>
                    <a:srgbClr val="FFFFFF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 Which operation first?</a:t>
              </a:r>
              <a:endParaRPr 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</a:endParaRPr>
            </a:p>
            <a:p>
              <a:pPr marL="345440" lvl="1" algn="l">
                <a:lnSpc>
                  <a:spcPts val="4480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Algorithm converts to:</a:t>
              </a:r>
              <a:r>
                <a:rPr lang="en-US" sz="3200" dirty="0">
                  <a:solidFill>
                    <a:srgbClr val="FFFFFF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 2 3 4 * +</a:t>
              </a:r>
              <a:endParaRPr 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</a:endParaRPr>
            </a:p>
            <a:p>
              <a:pPr marL="345440" lvl="1" algn="l">
                <a:lnSpc>
                  <a:spcPts val="4480"/>
                </a:lnSpc>
              </a:pPr>
              <a:r>
                <a:rPr lang="en-US" sz="3200" b="1" dirty="0">
                  <a:solidFill>
                    <a:srgbClr val="FFFFFF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Result:</a:t>
              </a:r>
              <a:r>
                <a:rPr lang="en-US" sz="3200" dirty="0">
                  <a:solidFill>
                    <a:srgbClr val="FFFFFF"/>
                  </a:solidFill>
                  <a:latin typeface="Poppins" panose="00000500000000000000"/>
                  <a:ea typeface="Poppins" panose="00000500000000000000"/>
                  <a:cs typeface="Poppins" panose="00000500000000000000"/>
                  <a:sym typeface="Poppins" panose="00000500000000000000"/>
                </a:rPr>
                <a:t> 14 (not 20!)</a:t>
              </a:r>
              <a:endParaRPr lang="en-US" sz="3200" dirty="0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</a:endParaRPr>
            </a:p>
          </p:txBody>
        </p:sp>
      </p:grpSp>
      <p:sp>
        <p:nvSpPr>
          <p:cNvPr id="10" name="TextBox 6"/>
          <p:cNvSpPr txBox="1"/>
          <p:nvPr/>
        </p:nvSpPr>
        <p:spPr>
          <a:xfrm>
            <a:off x="901626" y="985056"/>
            <a:ext cx="3098160" cy="242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C GUI Calculator Summary</a:t>
            </a:r>
            <a:endParaRPr lang="en-US" sz="1400" b="1" dirty="0">
              <a:solidFill>
                <a:srgbClr val="FFFFFF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708030" y="6032771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rgbClr val="CD9F6A"/>
                </a:solidFill>
                <a:latin typeface="Poppins Bold" panose="00000800000000000000"/>
                <a:ea typeface="Calibri" panose="020F0502020204030204"/>
                <a:cs typeface="Poppins Bold" panose="00000800000000000000"/>
              </a:rPr>
              <a:t>Why It Matters</a:t>
            </a:r>
            <a:endParaRPr lang="en-US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idx="1"/>
          </p:nvPr>
        </p:nvSpPr>
        <p:spPr>
          <a:xfrm>
            <a:off x="1708030" y="7185804"/>
            <a:ext cx="8229600" cy="247719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604020202020204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Handles operator precedence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Manages parentheses correctly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Processes functions properly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Enables complex expressions</a:t>
            </a:r>
            <a:endParaRPr lang="en-US" dirty="0"/>
          </a:p>
        </p:txBody>
      </p:sp>
      <p:sp>
        <p:nvSpPr>
          <p:cNvPr id="17" name="Title 12"/>
          <p:cNvSpPr txBox="1"/>
          <p:nvPr/>
        </p:nvSpPr>
        <p:spPr>
          <a:xfrm>
            <a:off x="9365411" y="61420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CD9F6A"/>
                </a:solidFill>
                <a:latin typeface="Poppins Bold" panose="00000800000000000000"/>
                <a:ea typeface="Calibri" panose="020F0502020204030204"/>
                <a:cs typeface="Poppins Bold" panose="00000800000000000000"/>
              </a:rPr>
              <a:t>Real </a:t>
            </a:r>
            <a:r>
              <a:rPr lang="en-US" b="1" dirty="0">
                <a:solidFill>
                  <a:srgbClr val="CD9F6A"/>
                </a:solidFill>
                <a:latin typeface="Poppins Bold" panose="00000800000000000000"/>
                <a:cs typeface="Poppins Bold" panose="00000800000000000000"/>
              </a:rPr>
              <a:t>Example</a:t>
            </a:r>
            <a:endParaRPr lang="en-US" b="1" dirty="0">
              <a:solidFill>
                <a:srgbClr val="CD9F6A"/>
              </a:solidFill>
              <a:latin typeface="Poppins Bold" panose="00000800000000000000"/>
              <a:ea typeface="Calibri" panose="020F0502020204030204"/>
              <a:cs typeface="Poppins Bold" panose="00000800000000000000"/>
            </a:endParaRPr>
          </a:p>
        </p:txBody>
      </p:sp>
      <p:sp>
        <p:nvSpPr>
          <p:cNvPr id="19" name="Text Placeholder 13"/>
          <p:cNvSpPr txBox="1"/>
          <p:nvPr/>
        </p:nvSpPr>
        <p:spPr>
          <a:xfrm>
            <a:off x="9365411" y="7295072"/>
            <a:ext cx="8229600" cy="24771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sin(30) + cos(60) * 2</a:t>
            </a:r>
            <a:br>
              <a:rPr lang="en-US" b="1" dirty="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 ↓ Converts to ↓</a:t>
            </a:r>
            <a:br>
              <a:rPr lang="en-US" b="1" dirty="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 30 sin 60 cos 2 * +</a:t>
            </a:r>
            <a:br>
              <a:rPr lang="en-US" b="1" dirty="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 = 1.5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endParaRPr lang="en-US" dirty="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 marL="0" indent="0" algn="ctr">
              <a:buFont typeface="Arial" panose="020B0604020202020204"/>
              <a:buNone/>
            </a:pPr>
            <a:endParaRPr lang="en-US" dirty="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232856" y="1125220"/>
            <a:ext cx="14055144" cy="952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4232856" y="1134745"/>
            <a:ext cx="1405514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5921582" y="887095"/>
            <a:ext cx="11337718" cy="303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00"/>
              </a:lnSpc>
              <a:spcBef>
                <a:spcPct val="0"/>
              </a:spcBef>
            </a:pPr>
            <a:r>
              <a:rPr lang="en-US" sz="8500" b="1">
                <a:solidFill>
                  <a:srgbClr val="FFFFFF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Smart Data</a:t>
            </a:r>
            <a:r>
              <a:rPr lang="en-US" sz="85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</a:t>
            </a:r>
            <a:r>
              <a:rPr lang="en-US" sz="8500" b="1">
                <a:solidFill>
                  <a:srgbClr val="CD9F6A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Structures</a:t>
            </a:r>
            <a:endParaRPr lang="en-US" sz="8500" b="1">
              <a:solidFill>
                <a:srgbClr val="CD9F6A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-3389774" y="0"/>
            <a:ext cx="8836949" cy="10287000"/>
            <a:chOff x="0" y="0"/>
            <a:chExt cx="1369075" cy="1593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69075" cy="1593725"/>
            </a:xfrm>
            <a:custGeom>
              <a:avLst/>
              <a:gdLst/>
              <a:ahLst/>
              <a:cxnLst/>
              <a:rect l="l" t="t" r="r" b="b"/>
              <a:pathLst>
                <a:path w="1369075" h="1593725">
                  <a:moveTo>
                    <a:pt x="0" y="0"/>
                  </a:moveTo>
                  <a:lnTo>
                    <a:pt x="1369075" y="0"/>
                  </a:lnTo>
                  <a:lnTo>
                    <a:pt x="1369075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1"/>
              <a:stretch>
                <a:fillRect l="-47754" r="-47754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3606978" y="4171544"/>
            <a:ext cx="8639219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🏗️ Token System</a:t>
            </a:r>
            <a:endParaRPr lang="en-US" sz="3600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747594" y="4108188"/>
            <a:ext cx="4618267" cy="605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 b="1" dirty="0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📚 Dynamic Stacks</a:t>
            </a:r>
            <a:endParaRPr lang="en-US" dirty="0"/>
          </a:p>
        </p:txBody>
      </p:sp>
      <p:sp>
        <p:nvSpPr>
          <p:cNvPr id="9" name="TextBox 9"/>
          <p:cNvSpPr txBox="1"/>
          <p:nvPr/>
        </p:nvSpPr>
        <p:spPr>
          <a:xfrm>
            <a:off x="5641223" y="6635336"/>
            <a:ext cx="5136206" cy="584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💾 Calculator State</a:t>
            </a:r>
            <a:endParaRPr lang="en-US" sz="3500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736191" y="6656901"/>
            <a:ext cx="5123407" cy="596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 b="1" dirty="0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🔍 Lexical Analyzer</a:t>
            </a:r>
            <a:endParaRPr lang="en-US" dirty="0"/>
          </a:p>
        </p:txBody>
      </p:sp>
      <p:sp>
        <p:nvSpPr>
          <p:cNvPr id="11" name="TextBox 11"/>
          <p:cNvSpPr txBox="1"/>
          <p:nvPr/>
        </p:nvSpPr>
        <p:spPr>
          <a:xfrm>
            <a:off x="6230763" y="4913822"/>
            <a:ext cx="4244578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Breaks "sin(30)+2" into:</a:t>
            </a:r>
            <a:endParaRPr lang="en-US" sz="30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sin | ( | 30 | ) | + | 2</a:t>
            </a:r>
            <a:endParaRPr lang="en-US" sz="300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858009" y="4916749"/>
            <a:ext cx="6420781" cy="1580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Automatically resize as needed:</a:t>
            </a:r>
            <a:endParaRPr lang="en-US" dirty="0"/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• Number stack for calculations</a:t>
            </a:r>
            <a:endParaRPr lang="en-US" sz="3000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</a:endParaRP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• Token stack for parsing</a:t>
            </a:r>
            <a:endParaRPr lang="en-US" sz="3000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229146" y="7433878"/>
            <a:ext cx="4564209" cy="2119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Remembers:</a:t>
            </a:r>
            <a:endParaRPr lang="en-US"/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• Current input</a:t>
            </a:r>
            <a:endParaRPr lang="en-US" sz="3000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</a:endParaRP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• Last error message</a:t>
            </a:r>
            <a:endParaRPr lang="en-US" sz="3000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</a:endParaRP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• UI state flags</a:t>
            </a:r>
            <a:endParaRPr lang="en-US" sz="3000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866109" y="7420219"/>
            <a:ext cx="6416325" cy="2119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Identifies:</a:t>
            </a:r>
            <a:endParaRPr lang="en-US"/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• Numbers (including decimals)</a:t>
            </a:r>
            <a:endParaRPr lang="en-US" sz="3000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</a:endParaRP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• Operators and functions</a:t>
            </a:r>
            <a:endParaRPr lang="en-US" sz="3000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</a:endParaRP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• Parentheses and special chars</a:t>
            </a:r>
            <a:endParaRPr lang="en-US" sz="3000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</a:endParaRP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3810" y="2014523"/>
            <a:ext cx="1706319" cy="1900413"/>
          </a:xfrm>
          <a:custGeom>
            <a:avLst/>
            <a:gdLst/>
            <a:ahLst/>
            <a:cxnLst/>
            <a:rect l="l" t="t" r="r" b="b"/>
            <a:pathLst>
              <a:path w="1706319" h="1706319">
                <a:moveTo>
                  <a:pt x="0" y="0"/>
                </a:moveTo>
                <a:lnTo>
                  <a:pt x="1706319" y="0"/>
                </a:lnTo>
                <a:lnTo>
                  <a:pt x="1706319" y="1706319"/>
                </a:lnTo>
                <a:lnTo>
                  <a:pt x="0" y="170631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073542" y="1604768"/>
            <a:ext cx="1994645" cy="2210305"/>
          </a:xfrm>
          <a:custGeom>
            <a:avLst/>
            <a:gdLst/>
            <a:ahLst/>
            <a:cxnLst/>
            <a:rect l="l" t="t" r="r" b="b"/>
            <a:pathLst>
              <a:path w="2124041" h="2124041">
                <a:moveTo>
                  <a:pt x="0" y="0"/>
                </a:moveTo>
                <a:lnTo>
                  <a:pt x="2124041" y="0"/>
                </a:lnTo>
                <a:lnTo>
                  <a:pt x="2124041" y="2124041"/>
                </a:lnTo>
                <a:lnTo>
                  <a:pt x="0" y="21240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-635" y="495300"/>
            <a:ext cx="18281650" cy="1148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Robust Error Handling</a:t>
            </a:r>
            <a:endParaRPr lang="en-US" sz="6400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018019" y="2570772"/>
            <a:ext cx="6039716" cy="600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Common Errors We Catch</a:t>
            </a:r>
            <a:endParaRPr lang="en-US" sz="3600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98643" y="4353314"/>
            <a:ext cx="8697659" cy="2341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0230" lvl="1" indent="-285115">
              <a:lnSpc>
                <a:spcPts val="3700"/>
              </a:lnSpc>
              <a:buFont typeface="Arial" panose="020B0604020202020204"/>
              <a:buChar char="•"/>
            </a:pPr>
            <a:r>
              <a:rPr lang="en-US" sz="260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5 ÷ 0 → "Division by zero"</a:t>
            </a:r>
            <a:endParaRPr lang="en-US" sz="2600" dirty="0"/>
          </a:p>
          <a:p>
            <a:pPr marL="570230" lvl="1" indent="-285115">
              <a:lnSpc>
                <a:spcPts val="3700"/>
              </a:lnSpc>
              <a:buFont typeface="Arial" panose="020B0604020202020204"/>
              <a:buChar char="•"/>
            </a:pPr>
            <a:r>
              <a:rPr lang="en-US" sz="264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√(-4) → "Cannot take square root of negative"</a:t>
            </a:r>
            <a:endParaRPr lang="en-US" sz="2640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</a:endParaRPr>
          </a:p>
          <a:p>
            <a:pPr marL="570230" lvl="1" indent="-285115">
              <a:lnSpc>
                <a:spcPts val="3700"/>
              </a:lnSpc>
              <a:buFont typeface="Arial" panose="020B0604020202020204"/>
              <a:buChar char="•"/>
            </a:pPr>
            <a:r>
              <a:rPr lang="en-US" sz="264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tan(90°) → "Tangent undefined at 90°"</a:t>
            </a:r>
            <a:endParaRPr lang="en-US" sz="2640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</a:endParaRPr>
          </a:p>
          <a:p>
            <a:pPr marL="570230" lvl="1" indent="-285115">
              <a:lnSpc>
                <a:spcPts val="3700"/>
              </a:lnSpc>
              <a:buFont typeface="Arial" panose="020B0604020202020204"/>
              <a:buChar char="•"/>
            </a:pPr>
            <a:r>
              <a:rPr lang="en-US" sz="264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log(0) → "Logarithm undefined for zero"</a:t>
            </a:r>
            <a:endParaRPr lang="en-US" sz="2640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</a:endParaRPr>
          </a:p>
          <a:p>
            <a:pPr marL="570230" lvl="1" indent="-285115">
              <a:lnSpc>
                <a:spcPts val="3700"/>
              </a:lnSpc>
              <a:buFont typeface="Arial" panose="020B0604020202020204"/>
              <a:buChar char="•"/>
            </a:pPr>
            <a:r>
              <a:rPr lang="en-US" sz="264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((2+3) → "Mismatched parentheses"</a:t>
            </a:r>
            <a:endParaRPr lang="en-US" sz="2640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489803" y="2453238"/>
            <a:ext cx="4957676" cy="683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Smart Solutions</a:t>
            </a:r>
            <a:endParaRPr lang="en-US" sz="4100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644695" y="4220691"/>
            <a:ext cx="10339613" cy="25934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26110" lvl="1" indent="-313055">
              <a:lnSpc>
                <a:spcPts val="4060"/>
              </a:lnSpc>
              <a:buFont typeface="Arial" panose="020B0604020202020204"/>
              <a:buChar char="•"/>
            </a:pPr>
            <a:r>
              <a:rPr lang="en-US" sz="290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Domain checking before calculations</a:t>
            </a:r>
            <a:endParaRPr lang="en-US" dirty="0"/>
          </a:p>
          <a:p>
            <a:pPr marL="626110" lvl="1" indent="-313055">
              <a:lnSpc>
                <a:spcPts val="4060"/>
              </a:lnSpc>
              <a:buFont typeface="Arial" panose="020B0604020202020204"/>
              <a:buChar char="•"/>
            </a:pPr>
            <a:r>
              <a:rPr lang="en-US" sz="290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Clear error messages for users</a:t>
            </a:r>
            <a:endParaRPr lang="en-US" sz="2900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</a:endParaRPr>
          </a:p>
          <a:p>
            <a:pPr marL="626110" lvl="1" indent="-313055">
              <a:lnSpc>
                <a:spcPts val="4060"/>
              </a:lnSpc>
              <a:buFont typeface="Arial" panose="020B0604020202020204"/>
              <a:buChar char="•"/>
            </a:pPr>
            <a:r>
              <a:rPr lang="en-US" sz="290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Graceful recovery without crashes</a:t>
            </a:r>
            <a:endParaRPr lang="en-US" sz="2900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</a:endParaRPr>
          </a:p>
          <a:p>
            <a:pPr marL="626110" lvl="1" indent="-313055">
              <a:lnSpc>
                <a:spcPts val="4060"/>
              </a:lnSpc>
              <a:buFont typeface="Arial" panose="020B0604020202020204"/>
              <a:buChar char="•"/>
            </a:pPr>
            <a:r>
              <a:rPr lang="en-US" sz="290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Input validation at every step</a:t>
            </a:r>
            <a:endParaRPr lang="en-US" sz="2900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</a:endParaRPr>
          </a:p>
          <a:p>
            <a:pPr marL="626110" lvl="1" indent="-313055">
              <a:lnSpc>
                <a:spcPts val="4060"/>
              </a:lnSpc>
              <a:buFont typeface="Arial" panose="020B0604020202020204"/>
              <a:buChar char="•"/>
            </a:pPr>
            <a:r>
              <a:rPr lang="en-US" sz="290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Memory safety with proper cleanup</a:t>
            </a:r>
            <a:endParaRPr lang="en-US" sz="2900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849881" y="9571439"/>
            <a:ext cx="10602429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40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Our calculator never crashes – it always provides helpful feedback</a:t>
            </a:r>
            <a:endParaRPr lang="en-US" sz="2400" dirty="0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</a:endParaRP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4930</Words>
  <Application>WPS Presentation</Application>
  <PresentationFormat>Custom</PresentationFormat>
  <Paragraphs>302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8" baseType="lpstr">
      <vt:lpstr>Arial</vt:lpstr>
      <vt:lpstr>SimSun</vt:lpstr>
      <vt:lpstr>Wingdings</vt:lpstr>
      <vt:lpstr>Poppins Bold</vt:lpstr>
      <vt:lpstr>Poppins</vt:lpstr>
      <vt:lpstr>Calibri</vt:lpstr>
      <vt:lpstr>Arial</vt:lpstr>
      <vt:lpstr>League Spartan</vt:lpstr>
      <vt:lpstr>Wingdings</vt:lpstr>
      <vt:lpstr>Canva Sans Bold</vt:lpstr>
      <vt:lpstr>Canva Sans</vt:lpstr>
      <vt:lpstr>Microsoft YaHei</vt:lpstr>
      <vt:lpstr>Arial Unicode MS</vt:lpstr>
      <vt:lpstr>Office Theme</vt:lpstr>
      <vt:lpstr>PowerPoint 演示文稿</vt:lpstr>
      <vt:lpstr>CSE115 Section 4 | Project Group 9</vt:lpstr>
      <vt:lpstr>PowerPoint 演示文稿</vt:lpstr>
      <vt:lpstr>PowerPoint 演示文稿</vt:lpstr>
      <vt:lpstr>PowerPoint 演示文稿</vt:lpstr>
      <vt:lpstr>PowerPoint 演示文稿</vt:lpstr>
      <vt:lpstr>Why It Matters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and White Simple Financial Summary Business Presentation</dc:title>
  <dc:creator/>
  <cp:lastModifiedBy>Rafi</cp:lastModifiedBy>
  <cp:revision>801</cp:revision>
  <dcterms:created xsi:type="dcterms:W3CDTF">2006-08-16T00:00:00Z</dcterms:created>
  <dcterms:modified xsi:type="dcterms:W3CDTF">2025-08-13T20:53:23Z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85F0E71457C544C9992795FAE0B14443_12</vt:lpwstr>
  </property>
  <property fmtid="{D5CDD505-2E9C-101B-9397-08002B2CF9AE}" pid="3" name="KSOProductBuildVer">
    <vt:lpwstr>1033-12.2.0.21931</vt:lpwstr>
  </property>
</Properties>
</file>